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6" r:id="rId2"/>
    <p:sldId id="293" r:id="rId3"/>
    <p:sldId id="271" r:id="rId4"/>
    <p:sldId id="273" r:id="rId5"/>
    <p:sldId id="318" r:id="rId6"/>
    <p:sldId id="283" r:id="rId7"/>
    <p:sldId id="284" r:id="rId8"/>
    <p:sldId id="277" r:id="rId9"/>
    <p:sldId id="274" r:id="rId10"/>
    <p:sldId id="278" r:id="rId11"/>
    <p:sldId id="275" r:id="rId12"/>
    <p:sldId id="296" r:id="rId13"/>
    <p:sldId id="279" r:id="rId14"/>
    <p:sldId id="280" r:id="rId15"/>
    <p:sldId id="285" r:id="rId16"/>
    <p:sldId id="297" r:id="rId17"/>
    <p:sldId id="281" r:id="rId18"/>
    <p:sldId id="282" r:id="rId19"/>
    <p:sldId id="301" r:id="rId20"/>
    <p:sldId id="300" r:id="rId21"/>
    <p:sldId id="302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316" r:id="rId30"/>
    <p:sldId id="304" r:id="rId31"/>
    <p:sldId id="305" r:id="rId32"/>
    <p:sldId id="306" r:id="rId33"/>
    <p:sldId id="307" r:id="rId34"/>
    <p:sldId id="321" r:id="rId35"/>
    <p:sldId id="322" r:id="rId36"/>
    <p:sldId id="317" r:id="rId37"/>
    <p:sldId id="308" r:id="rId38"/>
    <p:sldId id="320" r:id="rId39"/>
    <p:sldId id="309" r:id="rId40"/>
    <p:sldId id="310" r:id="rId41"/>
    <p:sldId id="313" r:id="rId42"/>
    <p:sldId id="311" r:id="rId43"/>
    <p:sldId id="314" r:id="rId44"/>
    <p:sldId id="312" r:id="rId45"/>
    <p:sldId id="315" r:id="rId46"/>
    <p:sldId id="319" r:id="rId47"/>
  </p:sldIdLst>
  <p:sldSz cx="9144000" cy="6858000" type="screen4x3"/>
  <p:notesSz cx="6858000" cy="9144000"/>
  <p:custDataLst>
    <p:tags r:id="rId49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FACCB1-9C19-441B-AA5D-B5651B999DF6}" type="datetimeFigureOut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7DAE9F-2C46-4A8E-A3A5-C7AB657DE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798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8C5122-E864-49B7-876A-DF85EB39F3C5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71F6A-A6D5-40E4-A08D-9561858B5040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3D81-AD58-4CE7-9713-A4182158D0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2791F-895B-4325-A52D-7DE0235678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0276D-BD0A-4F1D-9499-06FB30588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amp\www\microsoft\template\assets\Picture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353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amp\www\microsoft\template\assets\Picture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3531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 userDrawn="1"/>
        </p:nvSpPr>
        <p:spPr>
          <a:xfrm>
            <a:off x="0" y="1066800"/>
            <a:ext cx="9125712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8F889-DA2A-4D25-A4D4-3D78995DA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33E7-7136-4813-B239-992D967E8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9AFA8-BEAA-4F11-B811-6768AB5FF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63AA8-7C76-4485-B571-BA82D27B9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79DC-A15B-4FD1-BA8E-BEC8D06302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E3146-9899-4169-ADA9-1F60A8C1A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417B-E64D-414B-B659-0F212714BD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DAAC-A05F-4B59-972F-DB2B7ED02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40A957-292B-448B-A24C-552B249FD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azure.com/en-us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earch.dilbert.com/search?p=R&amp;srid=S3-USCDR02&amp;lbc=dilbert&amp;w=outsource&amp;url=http://dilbert.com/strips/comic/2007-07-10/&amp;rk=5&amp;uid=623522043&amp;sid=2&amp;ts=custom&amp;rsc=Oe1pgqcQ89UfV0DT&amp;method=and&amp;isort=date&amp;view=list&amp;filter=type:com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Outsourcing a </a:t>
            </a:r>
            <a:r>
              <a:rPr lang="cs-CZ" dirty="0" err="1" smtClean="0">
                <a:solidFill>
                  <a:srgbClr val="006B5A"/>
                </a:solidFill>
              </a:rPr>
              <a:t>SaaS</a:t>
            </a:r>
            <a:endParaRPr lang="cs-CZ" dirty="0" smtClean="0">
              <a:solidFill>
                <a:srgbClr val="006B5A"/>
              </a:solidFill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Ing. Roman Danel, Ph.D.</a:t>
            </a:r>
          </a:p>
          <a:p>
            <a:r>
              <a:rPr lang="cs-CZ" sz="1900" smtClean="0">
                <a:hlinkClick r:id="rId2"/>
              </a:rPr>
              <a:t>roman.danel@vsb.cz</a:t>
            </a:r>
            <a:endParaRPr lang="cs-CZ" sz="1900" smtClean="0"/>
          </a:p>
          <a:p>
            <a:r>
              <a:rPr lang="cs-CZ" sz="180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smtClean="0">
                <a:solidFill>
                  <a:srgbClr val="006B5A"/>
                </a:solidFill>
              </a:rPr>
              <a:t>Hornicko – 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Historický vývoj vztahů mezi dodavateli IT a zákazníky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smtClean="0">
                <a:solidFill>
                  <a:srgbClr val="0070C0"/>
                </a:solidFill>
              </a:rPr>
              <a:t>Produktový přístup </a:t>
            </a:r>
            <a:r>
              <a:rPr lang="cs-CZ" smtClean="0"/>
              <a:t>– zákazník si koupí produkt a sám se snaží, aby byl funkční a splnil požadované cíle</a:t>
            </a:r>
          </a:p>
          <a:p>
            <a:pPr marL="514350" indent="-514350">
              <a:buFontTx/>
              <a:buAutoNum type="arabicPeriod"/>
            </a:pPr>
            <a:r>
              <a:rPr lang="cs-CZ" smtClean="0">
                <a:solidFill>
                  <a:srgbClr val="0070C0"/>
                </a:solidFill>
              </a:rPr>
              <a:t>Systémový integrátor</a:t>
            </a:r>
          </a:p>
          <a:p>
            <a:pPr marL="514350" indent="-514350">
              <a:buFontTx/>
              <a:buAutoNum type="arabicPeriod"/>
            </a:pPr>
            <a:r>
              <a:rPr lang="cs-CZ" smtClean="0">
                <a:solidFill>
                  <a:srgbClr val="0070C0"/>
                </a:solidFill>
              </a:rPr>
              <a:t>Outsourcing</a:t>
            </a:r>
          </a:p>
          <a:p>
            <a:pPr marL="514350" indent="-514350">
              <a:buFontTx/>
              <a:buAutoNum type="arabicPeriod"/>
            </a:pPr>
            <a:r>
              <a:rPr lang="cs-CZ" smtClean="0">
                <a:solidFill>
                  <a:srgbClr val="0070C0"/>
                </a:solidFill>
              </a:rPr>
              <a:t>Kooperativní společnost - partnerství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Důvody zavedení outsourcingu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Ekonomické výhody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Personální výhody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Organizační výhody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Administrační výhody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Zjednodušení řízení podniku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Outsourcing IT nemusí snižovat reálné IT náklady, ale odhalí a odstraní skryté náklady (např. náklady na výběr nových technologií, likvidace starých technologií, školení pracovníků, organizační náklady pro pracovníky, …)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outsourcingu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Zvýšení zaměření na hlavní činnost podniku</a:t>
            </a:r>
          </a:p>
          <a:p>
            <a:r>
              <a:rPr lang="cs-CZ" sz="1800" dirty="0" smtClean="0"/>
              <a:t>Přístup k schopnostem a možnostem na vysoké úrovni</a:t>
            </a:r>
          </a:p>
          <a:p>
            <a:r>
              <a:rPr lang="cs-CZ" sz="1800" dirty="0" smtClean="0"/>
              <a:t>Rychlejší řešení nových požadavků (vlastními silami časově náročné, SI má některá řešení k dispozici…)</a:t>
            </a:r>
          </a:p>
          <a:p>
            <a:r>
              <a:rPr lang="cs-CZ" sz="1800" dirty="0" smtClean="0"/>
              <a:t>Výsledek BPR</a:t>
            </a:r>
          </a:p>
          <a:p>
            <a:r>
              <a:rPr lang="cs-CZ" sz="1800" dirty="0" smtClean="0"/>
              <a:t>Sdílení rizik</a:t>
            </a:r>
          </a:p>
          <a:p>
            <a:r>
              <a:rPr lang="cs-CZ" sz="1800" dirty="0" smtClean="0"/>
              <a:t>Uvolnění zdrojů pro jiné účely</a:t>
            </a:r>
          </a:p>
          <a:p>
            <a:r>
              <a:rPr lang="cs-CZ" sz="1800" dirty="0" smtClean="0"/>
              <a:t>Zdroje nejsou dostupné interně</a:t>
            </a:r>
          </a:p>
          <a:p>
            <a:r>
              <a:rPr lang="cs-CZ" sz="1800" dirty="0" smtClean="0"/>
              <a:t>Zvýšení pružnosti – odpadají investiční špičky, zkrácení doby zavedení…</a:t>
            </a:r>
          </a:p>
          <a:p>
            <a:r>
              <a:rPr lang="cs-CZ" sz="1800" dirty="0" smtClean="0"/>
              <a:t>Standardizace</a:t>
            </a:r>
          </a:p>
          <a:p>
            <a:r>
              <a:rPr lang="cs-CZ" sz="1800" dirty="0" smtClean="0"/>
              <a:t>Odprodej aktiv (přísun peněz)</a:t>
            </a:r>
          </a:p>
          <a:p>
            <a:r>
              <a:rPr lang="cs-CZ" sz="1800" dirty="0" smtClean="0"/>
              <a:t>Uvolnění kapitálových prostředků (nejde z investičních peněz)</a:t>
            </a:r>
          </a:p>
          <a:p>
            <a:r>
              <a:rPr lang="cs-CZ" sz="1800" dirty="0" smtClean="0"/>
              <a:t>Průhledné plánování</a:t>
            </a:r>
          </a:p>
          <a:p>
            <a:r>
              <a:rPr lang="cs-CZ" sz="1800" dirty="0" smtClean="0"/>
              <a:t>Organizační důvody – snížení počtu pracovníků</a:t>
            </a:r>
            <a:endParaRPr 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Přínosy outsourcingu IS/IT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Uvolní se „řídicí“ prostor – manažeři firmy se mohou zabývat klíčovými procesy ve firmě</a:t>
            </a:r>
          </a:p>
          <a:p>
            <a:r>
              <a:rPr lang="cs-CZ" sz="2800" smtClean="0"/>
              <a:t>Možnost využívat vyspělý IS/IT</a:t>
            </a:r>
          </a:p>
          <a:p>
            <a:r>
              <a:rPr lang="cs-CZ" sz="2800" smtClean="0"/>
              <a:t>Uvolní se podnikové zdroje</a:t>
            </a:r>
          </a:p>
          <a:p>
            <a:r>
              <a:rPr lang="cs-CZ" sz="2800" smtClean="0"/>
              <a:t>V poskytovateli získává určitou garanci (neúspěch outsourcingového řešení je neúspěch poskytovatele)</a:t>
            </a:r>
          </a:p>
          <a:p>
            <a:r>
              <a:rPr lang="cs-CZ" sz="2800" smtClean="0"/>
              <a:t>Cílem je i snížení výdajů (ne vždy je dosaženo)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Snížení výdajů na IS/IT vlivem outsourcingu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rizik mimořádných výdajů způsobených výpadky/haváriemi - je v režii poskytovatele</a:t>
            </a:r>
          </a:p>
          <a:p>
            <a:r>
              <a:rPr lang="cs-CZ" dirty="0" smtClean="0"/>
              <a:t>Snížení výdajů na IT personál - školení, vzdělávání apod.</a:t>
            </a:r>
          </a:p>
          <a:p>
            <a:r>
              <a:rPr lang="cs-CZ" dirty="0" smtClean="0"/>
              <a:t>Lepší kontrola nad výdaji do IS/IT - jediná platba za outsourcingové služby</a:t>
            </a:r>
          </a:p>
          <a:p>
            <a:r>
              <a:rPr lang="cs-CZ" dirty="0" smtClean="0"/>
              <a:t>Snížení investičních výdajů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Výdaje na outsourcing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dirty="0" smtClean="0"/>
              <a:t>Kooperační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/>
              <a:t>Platby za služby</a:t>
            </a:r>
          </a:p>
          <a:p>
            <a:pPr marL="914400" lvl="1" indent="-514350">
              <a:buFontTx/>
              <a:buChar char="-"/>
            </a:pPr>
            <a:r>
              <a:rPr lang="cs-CZ" dirty="0" smtClean="0"/>
              <a:t>Mohou být fixní nebo objemově závislé</a:t>
            </a:r>
          </a:p>
          <a:p>
            <a:pPr marL="914400" lvl="1" indent="-514350">
              <a:buFontTx/>
              <a:buChar char="-"/>
            </a:pPr>
            <a:endParaRPr lang="cs-CZ" dirty="0" smtClean="0"/>
          </a:p>
          <a:p>
            <a:pPr marL="914400" lvl="1" indent="-5143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Konzultační služby</a:t>
            </a:r>
          </a:p>
          <a:p>
            <a:pPr lvl="1"/>
            <a:r>
              <a:rPr lang="cs-CZ" dirty="0" smtClean="0"/>
              <a:t>Likvidace starých technologií</a:t>
            </a:r>
          </a:p>
          <a:p>
            <a:pPr lvl="1"/>
            <a:r>
              <a:rPr lang="cs-CZ" dirty="0" smtClean="0"/>
              <a:t>Testování nových technologií</a:t>
            </a:r>
          </a:p>
          <a:p>
            <a:pPr lvl="1"/>
            <a:r>
              <a:rPr lang="cs-CZ" dirty="0" smtClean="0"/>
              <a:t>Režijní náklady spojené se zaměstnanci</a:t>
            </a:r>
          </a:p>
          <a:p>
            <a:pPr lvl="1"/>
            <a:r>
              <a:rPr lang="cs-CZ" dirty="0" smtClean="0"/>
              <a:t>Uzavření kontraktu</a:t>
            </a:r>
          </a:p>
          <a:p>
            <a:pPr lvl="1"/>
            <a:r>
              <a:rPr lang="cs-CZ" dirty="0" smtClean="0"/>
              <a:t>Řízení </a:t>
            </a:r>
            <a:r>
              <a:rPr lang="cs-CZ" dirty="0" err="1" smtClean="0"/>
              <a:t>oustourcingového</a:t>
            </a:r>
            <a:r>
              <a:rPr lang="cs-CZ" dirty="0" smtClean="0"/>
              <a:t> vztahu</a:t>
            </a:r>
          </a:p>
          <a:p>
            <a:pPr lvl="1"/>
            <a:r>
              <a:rPr lang="cs-CZ" dirty="0" smtClean="0"/>
              <a:t>Řešitelský tým připravující outsourcing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	Outsourcing souvisí s re-</a:t>
            </a:r>
            <a:r>
              <a:rPr lang="cs-CZ" dirty="0" err="1" smtClean="0"/>
              <a:t>engineeringem</a:t>
            </a:r>
            <a:r>
              <a:rPr lang="cs-CZ" dirty="0" smtClean="0"/>
              <a:t>. První otázka při BPR je možnost zrušení procesu, teprve když nelze, řeší se zlevnění.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	Rozhodnutí o outsourcingu IT je vždy </a:t>
            </a:r>
            <a:r>
              <a:rPr lang="cs-CZ" b="1" dirty="0" smtClean="0"/>
              <a:t>strategické</a:t>
            </a:r>
            <a:r>
              <a:rPr lang="cs-CZ" dirty="0" smtClean="0"/>
              <a:t>, odehrává se v rovině informační strategie.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Očekávání od outsourcingu IT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Majitel a jednatel</a:t>
            </a:r>
            <a:r>
              <a:rPr lang="cs-CZ" smtClean="0"/>
              <a:t>: větší koncentrace na jádro pondikání, obchodní procesy a zajištění konkurenceschopnosti</a:t>
            </a:r>
          </a:p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Finanční ředitel</a:t>
            </a:r>
            <a:r>
              <a:rPr lang="cs-CZ" smtClean="0"/>
              <a:t>: snížení investic, lepší plánování nákladů, snížení počtu vlastních zaměstnanců</a:t>
            </a:r>
          </a:p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Ředitel pro informatiku</a:t>
            </a:r>
            <a:r>
              <a:rPr lang="cs-CZ" smtClean="0"/>
              <a:t>: možnost využít nejnovější technologie, zajištění určité úrovně služeb, zajištění spolehlivosti IS/IT.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outsourcingu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 spotřeba, nižší náklady</a:t>
            </a:r>
          </a:p>
          <a:p>
            <a:r>
              <a:rPr lang="cs-CZ" dirty="0" smtClean="0"/>
              <a:t>Kvalitnější a rychlejší služby</a:t>
            </a:r>
          </a:p>
          <a:p>
            <a:r>
              <a:rPr lang="cs-CZ" dirty="0" smtClean="0"/>
              <a:t>Konkurenční výhoda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Seřazeno podle </a:t>
            </a:r>
            <a:r>
              <a:rPr lang="cs-CZ" dirty="0" err="1" smtClean="0"/>
              <a:t>komplexicity</a:t>
            </a:r>
            <a:r>
              <a:rPr lang="cs-CZ" dirty="0" smtClean="0"/>
              <a:t> vztahů zákazník - poskytovatel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Časopis Systémová integrace</a:t>
            </a:r>
          </a:p>
          <a:p>
            <a:r>
              <a:rPr lang="cs-CZ" dirty="0" err="1" smtClean="0"/>
              <a:t>Molnár</a:t>
            </a:r>
            <a:r>
              <a:rPr lang="cs-CZ" dirty="0" smtClean="0"/>
              <a:t>, Z.: Efektivnost informačních systémů, </a:t>
            </a:r>
            <a:r>
              <a:rPr lang="cs-CZ" dirty="0" err="1" smtClean="0"/>
              <a:t>Grada</a:t>
            </a:r>
            <a:r>
              <a:rPr lang="cs-CZ" dirty="0" smtClean="0"/>
              <a:t> 2001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outsourcingu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dirty="0" smtClean="0"/>
              <a:t>1) sourcing </a:t>
            </a:r>
            <a:r>
              <a:rPr lang="en-US" sz="2000" dirty="0" err="1" smtClean="0"/>
              <a:t>strategie</a:t>
            </a:r>
            <a:r>
              <a:rPr lang="en-US" sz="2000" dirty="0" smtClean="0"/>
              <a:t> - </a:t>
            </a:r>
            <a:r>
              <a:rPr lang="en-US" sz="2000" dirty="0" err="1" smtClean="0"/>
              <a:t>strategická</a:t>
            </a:r>
            <a:r>
              <a:rPr lang="en-US" sz="2000" dirty="0" smtClean="0"/>
              <a:t> </a:t>
            </a:r>
            <a:r>
              <a:rPr lang="en-US" sz="2000" dirty="0" err="1" smtClean="0"/>
              <a:t>analýza</a:t>
            </a:r>
            <a:r>
              <a:rPr lang="en-US" sz="2000" dirty="0" smtClean="0"/>
              <a:t> </a:t>
            </a:r>
            <a:r>
              <a:rPr lang="en-US" sz="2000" dirty="0" err="1" smtClean="0"/>
              <a:t>funkčních</a:t>
            </a:r>
            <a:r>
              <a:rPr lang="en-US" sz="2000" dirty="0" smtClean="0"/>
              <a:t> </a:t>
            </a:r>
            <a:r>
              <a:rPr lang="en-US" sz="2000" dirty="0" err="1" smtClean="0"/>
              <a:t>oblastí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2) sourcing </a:t>
            </a:r>
            <a:r>
              <a:rPr lang="en-US" sz="2000" dirty="0" err="1" smtClean="0"/>
              <a:t>strategie</a:t>
            </a:r>
            <a:r>
              <a:rPr lang="en-US" sz="2000" dirty="0" smtClean="0"/>
              <a:t> - </a:t>
            </a:r>
            <a:r>
              <a:rPr lang="en-US" sz="2000" dirty="0" err="1" smtClean="0"/>
              <a:t>určení</a:t>
            </a:r>
            <a:r>
              <a:rPr lang="en-US" sz="2000" dirty="0" smtClean="0"/>
              <a:t> </a:t>
            </a:r>
            <a:r>
              <a:rPr lang="en-US" sz="2000" dirty="0" err="1" smtClean="0"/>
              <a:t>oblastí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budou</a:t>
            </a:r>
            <a:r>
              <a:rPr lang="en-US" sz="2000" dirty="0" smtClean="0"/>
              <a:t> </a:t>
            </a:r>
            <a:r>
              <a:rPr lang="en-US" sz="2000" dirty="0" err="1" smtClean="0"/>
              <a:t>vytěsněny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3) </a:t>
            </a:r>
            <a:r>
              <a:rPr lang="en-US" sz="2000" dirty="0" err="1" smtClean="0"/>
              <a:t>detailní</a:t>
            </a:r>
            <a:r>
              <a:rPr lang="en-US" sz="2000" dirty="0" smtClean="0"/>
              <a:t> </a:t>
            </a:r>
            <a:r>
              <a:rPr lang="en-US" sz="2000" dirty="0" err="1" smtClean="0"/>
              <a:t>analýza</a:t>
            </a:r>
            <a:r>
              <a:rPr lang="en-US" sz="2000" dirty="0" smtClean="0"/>
              <a:t> </a:t>
            </a:r>
            <a:r>
              <a:rPr lang="en-US" sz="2000" dirty="0" err="1" smtClean="0"/>
              <a:t>předmětné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4) </a:t>
            </a:r>
            <a:r>
              <a:rPr lang="en-US" sz="2000" dirty="0" err="1" smtClean="0"/>
              <a:t>definice</a:t>
            </a:r>
            <a:r>
              <a:rPr lang="en-US" sz="2000" dirty="0" smtClean="0"/>
              <a:t> </a:t>
            </a:r>
            <a:r>
              <a:rPr lang="en-US" sz="2000" dirty="0" err="1" smtClean="0"/>
              <a:t>požadovaných</a:t>
            </a:r>
            <a:r>
              <a:rPr lang="en-US" sz="2000" dirty="0" smtClean="0"/>
              <a:t> </a:t>
            </a:r>
            <a:r>
              <a:rPr lang="en-US" sz="2000" dirty="0" err="1" smtClean="0"/>
              <a:t>služeb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5) </a:t>
            </a:r>
            <a:r>
              <a:rPr lang="en-US" sz="2000" dirty="0" err="1" smtClean="0"/>
              <a:t>definice</a:t>
            </a:r>
            <a:r>
              <a:rPr lang="en-US" sz="2000" dirty="0" smtClean="0"/>
              <a:t> </a:t>
            </a:r>
            <a:r>
              <a:rPr lang="en-US" sz="2000" dirty="0" err="1" smtClean="0"/>
              <a:t>požadavků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poskytovatele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6) </a:t>
            </a:r>
            <a:r>
              <a:rPr lang="en-US" sz="2000" dirty="0" err="1" smtClean="0"/>
              <a:t>výběr</a:t>
            </a:r>
            <a:r>
              <a:rPr lang="en-US" sz="2000" dirty="0" smtClean="0"/>
              <a:t> </a:t>
            </a:r>
            <a:r>
              <a:rPr lang="en-US" sz="2000" dirty="0" err="1" smtClean="0"/>
              <a:t>sourcingové</a:t>
            </a:r>
            <a:r>
              <a:rPr lang="en-US" sz="2000" dirty="0" smtClean="0"/>
              <a:t> </a:t>
            </a:r>
            <a:r>
              <a:rPr lang="en-US" sz="2000" dirty="0" err="1" smtClean="0"/>
              <a:t>varianty</a:t>
            </a:r>
            <a:r>
              <a:rPr lang="en-US" sz="2000" dirty="0" smtClean="0"/>
              <a:t> a </a:t>
            </a:r>
            <a:r>
              <a:rPr lang="en-US" sz="2000" dirty="0" err="1" smtClean="0"/>
              <a:t>poskytovatele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7) due diligence</a:t>
            </a:r>
            <a:r>
              <a:rPr lang="cs-CZ" sz="2000" dirty="0" smtClean="0"/>
              <a:t> (=hloubková analýza)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8) </a:t>
            </a:r>
            <a:r>
              <a:rPr lang="en-US" sz="2000" dirty="0" err="1" smtClean="0"/>
              <a:t>sepsání</a:t>
            </a:r>
            <a:r>
              <a:rPr lang="en-US" sz="2000" dirty="0" smtClean="0"/>
              <a:t> </a:t>
            </a:r>
            <a:r>
              <a:rPr lang="en-US" sz="2000" dirty="0" err="1" smtClean="0"/>
              <a:t>smlouvy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9) </a:t>
            </a:r>
            <a:r>
              <a:rPr lang="en-US" sz="2000" dirty="0" err="1" smtClean="0"/>
              <a:t>transformace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10) </a:t>
            </a:r>
            <a:r>
              <a:rPr lang="en-US" sz="2000" dirty="0" err="1" smtClean="0"/>
              <a:t>provozování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outsourcingu</a:t>
            </a:r>
            <a:r>
              <a:rPr lang="en-US" sz="2000" dirty="0" smtClean="0"/>
              <a:t> - </a:t>
            </a:r>
            <a:r>
              <a:rPr lang="en-US" sz="2000" dirty="0" err="1" smtClean="0"/>
              <a:t>řízení</a:t>
            </a:r>
            <a:r>
              <a:rPr lang="en-US" sz="2000" dirty="0" smtClean="0"/>
              <a:t> </a:t>
            </a:r>
            <a:r>
              <a:rPr lang="en-US" sz="2000" dirty="0" err="1" smtClean="0"/>
              <a:t>vztahu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11) </a:t>
            </a:r>
            <a:r>
              <a:rPr lang="en-US" sz="2000" dirty="0" err="1" smtClean="0"/>
              <a:t>ukončení</a:t>
            </a:r>
            <a:r>
              <a:rPr lang="en-US" sz="2000" dirty="0" smtClean="0"/>
              <a:t> / </a:t>
            </a:r>
            <a:r>
              <a:rPr lang="en-US" sz="2000" dirty="0" err="1" smtClean="0"/>
              <a:t>převod</a:t>
            </a:r>
            <a:r>
              <a:rPr lang="en-US" sz="2000" dirty="0" smtClean="0"/>
              <a:t> </a:t>
            </a:r>
            <a:r>
              <a:rPr lang="en-US" sz="2000" dirty="0" err="1" smtClean="0"/>
              <a:t>outsourcingu</a:t>
            </a: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Hloubková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 err="1" smtClean="0"/>
              <a:t>jaká</a:t>
            </a:r>
            <a:r>
              <a:rPr lang="en-US" sz="2800" dirty="0" smtClean="0"/>
              <a:t> je </a:t>
            </a:r>
            <a:r>
              <a:rPr lang="en-US" sz="2800" dirty="0" err="1" smtClean="0"/>
              <a:t>strategie</a:t>
            </a:r>
            <a:r>
              <a:rPr lang="en-US" sz="2800" dirty="0" smtClean="0"/>
              <a:t> </a:t>
            </a:r>
            <a:r>
              <a:rPr lang="en-US" sz="2800" dirty="0" err="1" smtClean="0"/>
              <a:t>outsourcera</a:t>
            </a:r>
            <a:r>
              <a:rPr lang="en-US" sz="2800" dirty="0" smtClean="0"/>
              <a:t>, </a:t>
            </a:r>
            <a:r>
              <a:rPr lang="en-US" sz="2800" dirty="0" err="1" smtClean="0"/>
              <a:t>jaký</a:t>
            </a:r>
            <a:r>
              <a:rPr lang="en-US" sz="2800" dirty="0" smtClean="0"/>
              <a:t> je </a:t>
            </a:r>
            <a:r>
              <a:rPr lang="en-US" sz="2800" dirty="0" err="1" smtClean="0"/>
              <a:t>primární</a:t>
            </a:r>
            <a:r>
              <a:rPr lang="en-US" sz="2800" dirty="0" smtClean="0"/>
              <a:t> segment </a:t>
            </a:r>
            <a:r>
              <a:rPr lang="en-US" sz="2800" dirty="0" err="1" smtClean="0"/>
              <a:t>jeho</a:t>
            </a:r>
            <a:r>
              <a:rPr lang="en-US" sz="2800" dirty="0" smtClean="0"/>
              <a:t> </a:t>
            </a:r>
            <a:r>
              <a:rPr lang="en-US" sz="2800" dirty="0" err="1" smtClean="0"/>
              <a:t>zákazníků</a:t>
            </a:r>
            <a:r>
              <a:rPr lang="en-US" sz="2800" dirty="0" smtClean="0"/>
              <a:t>, </a:t>
            </a:r>
            <a:r>
              <a:rPr lang="en-US" sz="2800" dirty="0" err="1" smtClean="0"/>
              <a:t>není</a:t>
            </a:r>
            <a:r>
              <a:rPr lang="en-US" sz="2800" dirty="0" smtClean="0"/>
              <a:t> </a:t>
            </a:r>
            <a:r>
              <a:rPr lang="en-US" sz="2800" dirty="0" err="1" smtClean="0"/>
              <a:t>náš</a:t>
            </a:r>
            <a:r>
              <a:rPr lang="en-US" sz="2800" dirty="0" smtClean="0"/>
              <a:t> </a:t>
            </a:r>
            <a:r>
              <a:rPr lang="en-US" sz="2800" dirty="0" err="1" smtClean="0"/>
              <a:t>podnik</a:t>
            </a:r>
            <a:r>
              <a:rPr lang="en-US" sz="2800" dirty="0" smtClean="0"/>
              <a:t> </a:t>
            </a:r>
            <a:r>
              <a:rPr lang="en-US" sz="2800" dirty="0" err="1" smtClean="0"/>
              <a:t>prvním</a:t>
            </a:r>
            <a:r>
              <a:rPr lang="en-US" sz="2800" dirty="0" smtClean="0"/>
              <a:t> </a:t>
            </a:r>
            <a:r>
              <a:rPr lang="en-US" sz="2800" dirty="0" err="1" smtClean="0"/>
              <a:t>pokusným</a:t>
            </a:r>
            <a:r>
              <a:rPr lang="en-US" sz="2800" dirty="0" smtClean="0"/>
              <a:t> </a:t>
            </a:r>
            <a:r>
              <a:rPr lang="en-US" sz="2800" dirty="0" err="1" smtClean="0"/>
              <a:t>králíkem</a:t>
            </a:r>
            <a:r>
              <a:rPr lang="en-US" sz="2800" dirty="0" smtClean="0"/>
              <a:t> v </a:t>
            </a:r>
            <a:r>
              <a:rPr lang="en-US" sz="2800" dirty="0" err="1" smtClean="0"/>
              <a:t>daném</a:t>
            </a:r>
            <a:r>
              <a:rPr lang="en-US" sz="2800" dirty="0" smtClean="0"/>
              <a:t> </a:t>
            </a:r>
            <a:r>
              <a:rPr lang="en-US" sz="2800" dirty="0" err="1" smtClean="0"/>
              <a:t>oboru</a:t>
            </a:r>
            <a:r>
              <a:rPr lang="en-US" sz="2800" dirty="0" smtClean="0"/>
              <a:t>/</a:t>
            </a:r>
            <a:r>
              <a:rPr lang="en-US" sz="2800" dirty="0" err="1" smtClean="0"/>
              <a:t>regionu</a:t>
            </a:r>
            <a:r>
              <a:rPr lang="en-US" sz="2800" dirty="0" smtClean="0"/>
              <a:t>?</a:t>
            </a:r>
          </a:p>
          <a:p>
            <a:pPr lvl="2"/>
            <a:r>
              <a:rPr lang="en-US" sz="2800" dirty="0" smtClean="0"/>
              <a:t> </a:t>
            </a:r>
            <a:r>
              <a:rPr lang="en-US" sz="2800" dirty="0" err="1" smtClean="0"/>
              <a:t>má</a:t>
            </a:r>
            <a:r>
              <a:rPr lang="en-US" sz="2800" dirty="0" smtClean="0"/>
              <a:t> </a:t>
            </a:r>
            <a:r>
              <a:rPr lang="en-US" sz="2800" dirty="0" err="1" smtClean="0"/>
              <a:t>dodavatel</a:t>
            </a:r>
            <a:r>
              <a:rPr lang="en-US" sz="2800" dirty="0" smtClean="0"/>
              <a:t> </a:t>
            </a:r>
            <a:r>
              <a:rPr lang="en-US" sz="2800" dirty="0" err="1" smtClean="0"/>
              <a:t>nastaven</a:t>
            </a:r>
            <a:r>
              <a:rPr lang="en-US" sz="2800" dirty="0" smtClean="0"/>
              <a:t> </a:t>
            </a:r>
            <a:r>
              <a:rPr lang="en-US" sz="2800" dirty="0" err="1" smtClean="0"/>
              <a:t>optimálně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interní</a:t>
            </a:r>
            <a:r>
              <a:rPr lang="en-US" sz="2800" dirty="0" smtClean="0"/>
              <a:t> </a:t>
            </a:r>
            <a:r>
              <a:rPr lang="en-US" sz="2800" dirty="0" err="1" smtClean="0"/>
              <a:t>procesy</a:t>
            </a:r>
            <a:r>
              <a:rPr lang="en-US" sz="2800" dirty="0" smtClean="0"/>
              <a:t>? </a:t>
            </a:r>
          </a:p>
          <a:p>
            <a:pPr lvl="2"/>
            <a:r>
              <a:rPr lang="en-US" sz="2800" dirty="0" smtClean="0"/>
              <a:t> </a:t>
            </a:r>
            <a:r>
              <a:rPr lang="en-US" sz="2800" dirty="0" err="1" smtClean="0"/>
              <a:t>jaké</a:t>
            </a:r>
            <a:r>
              <a:rPr lang="en-US" sz="2800" dirty="0" smtClean="0"/>
              <a:t> </a:t>
            </a:r>
            <a:r>
              <a:rPr lang="en-US" sz="2800" dirty="0" err="1" smtClean="0"/>
              <a:t>jsou</a:t>
            </a:r>
            <a:r>
              <a:rPr lang="en-US" sz="2800" dirty="0" smtClean="0"/>
              <a:t> </a:t>
            </a:r>
            <a:r>
              <a:rPr lang="en-US" sz="2800" dirty="0" err="1" smtClean="0"/>
              <a:t>zdroje</a:t>
            </a:r>
            <a:r>
              <a:rPr lang="en-US" sz="2800" dirty="0" smtClean="0"/>
              <a:t> a </a:t>
            </a:r>
            <a:r>
              <a:rPr lang="en-US" sz="2800" dirty="0" err="1" smtClean="0"/>
              <a:t>finanční</a:t>
            </a:r>
            <a:r>
              <a:rPr lang="en-US" sz="2800" dirty="0" smtClean="0"/>
              <a:t> </a:t>
            </a:r>
            <a:r>
              <a:rPr lang="en-US" sz="2800" dirty="0" err="1" smtClean="0"/>
              <a:t>možnosti</a:t>
            </a:r>
            <a:r>
              <a:rPr lang="en-US" sz="2800" dirty="0" smtClean="0"/>
              <a:t> </a:t>
            </a:r>
            <a:r>
              <a:rPr lang="en-US" sz="2800" dirty="0" err="1" smtClean="0"/>
              <a:t>dodavatele</a:t>
            </a:r>
            <a:r>
              <a:rPr lang="en-US" sz="2800" dirty="0" smtClean="0"/>
              <a:t>?</a:t>
            </a:r>
          </a:p>
          <a:p>
            <a:pPr lvl="2"/>
            <a:r>
              <a:rPr lang="en-US" sz="2800" dirty="0" err="1" smtClean="0"/>
              <a:t>disponuje</a:t>
            </a:r>
            <a:r>
              <a:rPr lang="en-US" sz="2800" dirty="0" smtClean="0"/>
              <a:t> </a:t>
            </a:r>
            <a:r>
              <a:rPr lang="en-US" sz="2800" dirty="0" err="1" smtClean="0"/>
              <a:t>skutečně</a:t>
            </a:r>
            <a:r>
              <a:rPr lang="en-US" sz="2800" dirty="0" smtClean="0"/>
              <a:t> </a:t>
            </a:r>
            <a:r>
              <a:rPr lang="en-US" sz="2800" dirty="0" err="1" smtClean="0"/>
              <a:t>dodavatel</a:t>
            </a:r>
            <a:r>
              <a:rPr lang="en-US" sz="2800" dirty="0" smtClean="0"/>
              <a:t> know-how, </a:t>
            </a:r>
            <a:r>
              <a:rPr lang="en-US" sz="2800" dirty="0" err="1" smtClean="0"/>
              <a:t>které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svých</a:t>
            </a:r>
            <a:r>
              <a:rPr lang="en-US" sz="2800" dirty="0" smtClean="0"/>
              <a:t> </a:t>
            </a:r>
            <a:r>
              <a:rPr lang="en-US" sz="2800" dirty="0" err="1" smtClean="0"/>
              <a:t>materiálech</a:t>
            </a:r>
            <a:r>
              <a:rPr lang="en-US" sz="2800" dirty="0" smtClean="0"/>
              <a:t> </a:t>
            </a:r>
            <a:r>
              <a:rPr lang="en-US" sz="2800" dirty="0" err="1" smtClean="0"/>
              <a:t>uvádí</a:t>
            </a:r>
            <a:endParaRPr 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Rizika outsourcingu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Závislost na poskytovateli</a:t>
            </a:r>
          </a:p>
          <a:p>
            <a:r>
              <a:rPr lang="cs-CZ" sz="2800" smtClean="0"/>
              <a:t>Riziko úniku citlivých informací mimo podnik</a:t>
            </a:r>
          </a:p>
          <a:p>
            <a:r>
              <a:rPr lang="cs-CZ" sz="2800" smtClean="0"/>
              <a:t>Určitá nevratnost strategického rozhodnutí</a:t>
            </a:r>
          </a:p>
          <a:p>
            <a:r>
              <a:rPr lang="cs-CZ" sz="2800" smtClean="0"/>
              <a:t>Nižší flexibilita (každá změna musí být řešena s poskytovatelem)</a:t>
            </a:r>
          </a:p>
          <a:p>
            <a:r>
              <a:rPr lang="cs-CZ" sz="2800" smtClean="0"/>
              <a:t>Nutnost řízení obchodních vztahů s poskytovatelem (=výdaje)</a:t>
            </a:r>
          </a:p>
          <a:p>
            <a:r>
              <a:rPr lang="cs-CZ" sz="2800" smtClean="0"/>
              <a:t>Přínosy outsourcingu se obtížně vyhodnocují</a:t>
            </a:r>
          </a:p>
          <a:p>
            <a:pPr>
              <a:buFontTx/>
              <a:buNone/>
            </a:pPr>
            <a:r>
              <a:rPr lang="cs-CZ" sz="1800" smtClean="0"/>
              <a:t>Poznámka: statisticky nejvíce úniků dat z podniku je prováděno vlastními zaměstnanaci, poskytovatelé mají často lépe zabezpečené servery než podnik….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Software as a Service (SaaS)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Business model </a:t>
            </a:r>
            <a:r>
              <a:rPr lang="cs-CZ" smtClean="0"/>
              <a:t>(obchodní model) – způsob nebo metoda, jakým podnik realizuje primární síl svého podnikání – ZISK.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SaaS</a:t>
            </a:r>
            <a:r>
              <a:rPr lang="cs-CZ" smtClean="0"/>
              <a:t> je model nasazení softwaru, kdy dochází k hostingu aplikace provozovatelem služby. Služba je dále nabízena zákazníkům přes internet.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SaaS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Předchůdcem  je v 90. letech ASP</a:t>
            </a:r>
          </a:p>
          <a:p>
            <a:r>
              <a:rPr lang="cs-CZ" smtClean="0"/>
              <a:t>Vznik 1999</a:t>
            </a:r>
          </a:p>
          <a:p>
            <a:r>
              <a:rPr lang="cs-CZ" smtClean="0"/>
              <a:t>Odpadají investice do SW balíku, platí se hned za službu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Přínosy SaaS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Nižší počáteční náklady</a:t>
            </a:r>
          </a:p>
          <a:p>
            <a:r>
              <a:rPr lang="cs-CZ" smtClean="0"/>
              <a:t>Náklady jsou předem známy</a:t>
            </a:r>
          </a:p>
          <a:p>
            <a:r>
              <a:rPr lang="cs-CZ" smtClean="0"/>
              <a:t>Není riziko dodatečných nákladů</a:t>
            </a:r>
          </a:p>
          <a:p>
            <a:r>
              <a:rPr lang="cs-CZ" smtClean="0"/>
              <a:t>Pokud služba nesplňuje očekávání, je možný přechod k jiné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Nevýhody SaaS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Obtížná customizace</a:t>
            </a:r>
          </a:p>
          <a:p>
            <a:r>
              <a:rPr lang="cs-CZ" smtClean="0"/>
              <a:t>Obtížná/nemožná integrace s jinými podnikovými systémy</a:t>
            </a:r>
          </a:p>
          <a:p>
            <a:r>
              <a:rPr lang="cs-CZ" smtClean="0"/>
              <a:t>Riziko úniku informací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Přínosy SaaS pro dodavatele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Tržby z pravidelných plateb</a:t>
            </a:r>
          </a:p>
          <a:p>
            <a:r>
              <a:rPr lang="cs-CZ" smtClean="0"/>
              <a:t>Správa upgade programů</a:t>
            </a:r>
          </a:p>
          <a:p>
            <a:r>
              <a:rPr lang="cs-CZ" smtClean="0"/>
              <a:t>Větší šance, že si udrží zákazníky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Obchodní modely SaaS na Internetu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Zdarma</a:t>
            </a:r>
          </a:p>
          <a:p>
            <a:r>
              <a:rPr lang="cs-CZ" smtClean="0"/>
              <a:t>Reklama</a:t>
            </a:r>
          </a:p>
          <a:p>
            <a:r>
              <a:rPr lang="cs-CZ" smtClean="0"/>
              <a:t>Platba za užívání</a:t>
            </a:r>
          </a:p>
          <a:p>
            <a:r>
              <a:rPr lang="cs-CZ" smtClean="0"/>
              <a:t>Provize</a:t>
            </a:r>
          </a:p>
          <a:p>
            <a:r>
              <a:rPr lang="cs-CZ" smtClean="0"/>
              <a:t>Využití získaných informací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On-premise</a:t>
            </a:r>
            <a:r>
              <a:rPr lang="cs-CZ" dirty="0" smtClean="0"/>
              <a:t> = na vlastním HW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On-</a:t>
            </a:r>
            <a:r>
              <a:rPr lang="cs-CZ" dirty="0" err="1" smtClean="0">
                <a:solidFill>
                  <a:srgbClr val="00B0F0"/>
                </a:solidFill>
              </a:rPr>
              <a:t>demand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= na „požadavek“ – ASP, </a:t>
            </a:r>
            <a:r>
              <a:rPr lang="cs-CZ" dirty="0" err="1" smtClean="0"/>
              <a:t>SaaS</a:t>
            </a:r>
            <a:r>
              <a:rPr lang="cs-CZ" dirty="0" smtClean="0"/>
              <a:t>, </a:t>
            </a:r>
            <a:r>
              <a:rPr lang="cs-CZ" dirty="0" err="1" smtClean="0"/>
              <a:t>cloud</a:t>
            </a:r>
            <a:r>
              <a:rPr lang="cs-CZ" dirty="0" smtClean="0"/>
              <a:t>…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outsourcing?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1800" smtClean="0"/>
              <a:t>„Outsource“:     out = vně, ven       source = zdroj</a:t>
            </a:r>
          </a:p>
          <a:p>
            <a:pPr eaLnBrk="1" hangingPunct="1">
              <a:buFontTx/>
              <a:buNone/>
            </a:pPr>
            <a:r>
              <a:rPr lang="cs-CZ" sz="2800" smtClean="0"/>
              <a:t>Outsourcing znamená </a:t>
            </a:r>
            <a:r>
              <a:rPr lang="cs-CZ" sz="2800" smtClean="0">
                <a:solidFill>
                  <a:srgbClr val="0070C0"/>
                </a:solidFill>
              </a:rPr>
              <a:t>uskutečnění činností pomocí vnějších zdrojů</a:t>
            </a:r>
            <a:r>
              <a:rPr lang="cs-CZ" sz="2800" smtClean="0"/>
              <a:t>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Jedná se o přesun zodpovědnosti za provoz určité funkční oblasti na externí specializovanou firmu (poskytovatele).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Předmětem outsourcingu jsou převážně </a:t>
            </a:r>
            <a:r>
              <a:rPr lang="cs-CZ" sz="2800" smtClean="0">
                <a:solidFill>
                  <a:srgbClr val="FF0000"/>
                </a:solidFill>
              </a:rPr>
              <a:t>podpůrné podnikové procesy</a:t>
            </a:r>
            <a:r>
              <a:rPr lang="cs-CZ" sz="2800" smtClean="0"/>
              <a:t>, kam ale může patřit IS. </a:t>
            </a:r>
            <a:r>
              <a:rPr lang="cs-CZ" sz="2800" smtClean="0">
                <a:solidFill>
                  <a:srgbClr val="0070C0"/>
                </a:solidFill>
              </a:rPr>
              <a:t>Předmětem outsourcingu není hlavní proces, který je předmětem podnikání.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CLOUD</a:t>
            </a:r>
            <a:endParaRPr lang="cs-CZ" b="1" dirty="0"/>
          </a:p>
        </p:txBody>
      </p:sp>
      <p:pic>
        <p:nvPicPr>
          <p:cNvPr id="4" name="Picture 2" descr="http://i.iinfo.cz/urs/cloud320-127465461298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499110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služeb nebo programů na serverech na Internetu</a:t>
            </a:r>
          </a:p>
          <a:p>
            <a:r>
              <a:rPr lang="cs-CZ" dirty="0" smtClean="0"/>
              <a:t>Uživatelé neplatí za aplikace, ale za užití</a:t>
            </a:r>
          </a:p>
          <a:p>
            <a:r>
              <a:rPr lang="cs-CZ" dirty="0" smtClean="0"/>
              <a:t>Lze přistupovat odkudkoli</a:t>
            </a:r>
          </a:p>
          <a:p>
            <a:r>
              <a:rPr lang="cs-CZ" dirty="0" smtClean="0"/>
              <a:t>Poskytovatel řeší bezpečnost a aktualizace SW</a:t>
            </a:r>
          </a:p>
          <a:p>
            <a:r>
              <a:rPr lang="cs-CZ" dirty="0" smtClean="0"/>
              <a:t>Technické řešení je pro uživatele neviditelné – viditelná je služba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</a:t>
            </a:r>
          </a:p>
          <a:p>
            <a:r>
              <a:rPr lang="cs-CZ" dirty="0" smtClean="0"/>
              <a:t>Privátní</a:t>
            </a:r>
          </a:p>
          <a:p>
            <a:r>
              <a:rPr lang="cs-CZ" dirty="0" smtClean="0"/>
              <a:t>Komunitní – komunita vývojářů, spolupracující firmy…</a:t>
            </a:r>
          </a:p>
          <a:p>
            <a:r>
              <a:rPr lang="cs-CZ" dirty="0" smtClean="0"/>
              <a:t>Hybridní – </a:t>
            </a:r>
            <a:r>
              <a:rPr lang="cs-CZ" dirty="0" err="1" smtClean="0"/>
              <a:t>cloud</a:t>
            </a:r>
            <a:r>
              <a:rPr lang="cs-CZ" dirty="0" smtClean="0"/>
              <a:t> složen z různých </a:t>
            </a:r>
            <a:r>
              <a:rPr lang="cs-CZ" dirty="0" err="1" smtClean="0"/>
              <a:t>cloudů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 smtClean="0"/>
              <a:t>privátních i </a:t>
            </a:r>
            <a:r>
              <a:rPr lang="cs-CZ" dirty="0" smtClean="0"/>
              <a:t>veřejných, část aplikací běží na vlastních serverech…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Serverhosting</a:t>
            </a:r>
            <a:r>
              <a:rPr lang="cs-CZ" b="1" dirty="0" smtClean="0"/>
              <a:t> – není </a:t>
            </a:r>
            <a:r>
              <a:rPr lang="cs-CZ" b="1" dirty="0" err="1" smtClean="0"/>
              <a:t>cloud</a:t>
            </a:r>
            <a:endParaRPr lang="cs-CZ" b="1" dirty="0" smtClean="0"/>
          </a:p>
          <a:p>
            <a:endParaRPr lang="cs-CZ" sz="1200" b="1" dirty="0" smtClean="0"/>
          </a:p>
          <a:p>
            <a:r>
              <a:rPr lang="cs-CZ" b="1" dirty="0" err="1" smtClean="0"/>
              <a:t>IaaS</a:t>
            </a:r>
            <a:r>
              <a:rPr lang="cs-CZ" dirty="0" smtClean="0"/>
              <a:t> </a:t>
            </a:r>
            <a:r>
              <a:rPr lang="cs-CZ" dirty="0" smtClean="0"/>
              <a:t>- infrastruktura jako služba: </a:t>
            </a:r>
            <a:r>
              <a:rPr lang="cs-CZ" sz="2400" dirty="0" smtClean="0"/>
              <a:t>poskytování výpočetní infrastruktury (typicky </a:t>
            </a:r>
            <a:r>
              <a:rPr lang="cs-CZ" sz="2400" dirty="0" smtClean="0">
                <a:solidFill>
                  <a:srgbClr val="C00000"/>
                </a:solidFill>
              </a:rPr>
              <a:t>virtuálního</a:t>
            </a:r>
            <a:r>
              <a:rPr lang="cs-CZ" sz="2400" dirty="0" smtClean="0"/>
              <a:t> stroje s odpovídajícím úložným prostorem a síťovou konektivitou) formou </a:t>
            </a:r>
            <a:r>
              <a:rPr lang="cs-CZ" sz="2400" dirty="0" smtClean="0"/>
              <a:t>služby</a:t>
            </a:r>
          </a:p>
          <a:p>
            <a:r>
              <a:rPr lang="cs-CZ" b="1" dirty="0" err="1"/>
              <a:t>PaaS</a:t>
            </a:r>
            <a:r>
              <a:rPr lang="cs-CZ" dirty="0"/>
              <a:t> – </a:t>
            </a:r>
            <a:r>
              <a:rPr lang="cs-CZ" dirty="0" err="1"/>
              <a:t>Platform</a:t>
            </a:r>
            <a:r>
              <a:rPr lang="cs-CZ" dirty="0"/>
              <a:t> as a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sz="2400" dirty="0"/>
              <a:t>– poskytnutí výpočetní a softwarové infrastruktury formou </a:t>
            </a:r>
            <a:r>
              <a:rPr lang="cs-CZ" sz="2400" dirty="0" smtClean="0"/>
              <a:t>služby</a:t>
            </a:r>
          </a:p>
          <a:p>
            <a:r>
              <a:rPr lang="cs-CZ" sz="3600" b="1" dirty="0" err="1"/>
              <a:t>SaaS</a:t>
            </a:r>
            <a:r>
              <a:rPr lang="cs-CZ" sz="3600" dirty="0"/>
              <a:t> – Software as a </a:t>
            </a:r>
            <a:r>
              <a:rPr lang="cs-CZ" sz="3600" dirty="0" err="1" smtClean="0"/>
              <a:t>Service</a:t>
            </a:r>
            <a:endParaRPr lang="cs-CZ" sz="3600" dirty="0" smtClean="0"/>
          </a:p>
          <a:p>
            <a:pPr lvl="1"/>
            <a:r>
              <a:rPr lang="cs-CZ" sz="1600" dirty="0" smtClean="0"/>
              <a:t>Např. Office 365</a:t>
            </a:r>
            <a:endParaRPr lang="cs-CZ" sz="16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Virtualizace</a:t>
            </a:r>
            <a:r>
              <a:rPr lang="cs-CZ" dirty="0"/>
              <a:t> je zjednodušeně software, který na jednom PC vytvoří několik virtuálních počítačů. </a:t>
            </a:r>
            <a:endParaRPr lang="cs-CZ" dirty="0" smtClean="0"/>
          </a:p>
          <a:p>
            <a:r>
              <a:rPr lang="cs-CZ" dirty="0" smtClean="0"/>
              <a:t>Například </a:t>
            </a:r>
            <a:r>
              <a:rPr lang="cs-CZ" dirty="0"/>
              <a:t>můžete na jednom PC současně spustit několik operačních systémů s vlastním odděleným diskovým prostorem a současně na nich spouštět aplikace</a:t>
            </a:r>
          </a:p>
        </p:txBody>
      </p:sp>
    </p:spTree>
    <p:extLst>
      <p:ext uri="{BB962C8B-B14F-4D97-AF65-F5344CB8AC3E}">
        <p14:creationId xmlns:p14="http://schemas.microsoft.com/office/powerpoint/2010/main" val="47159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Běžným uživatelům se </a:t>
            </a:r>
            <a:r>
              <a:rPr lang="cs-CZ" dirty="0" err="1"/>
              <a:t>cloud</a:t>
            </a:r>
            <a:r>
              <a:rPr lang="cs-CZ" dirty="0"/>
              <a:t> jeví jako jeden počítač s nekonečným výkonem. </a:t>
            </a:r>
            <a:endParaRPr lang="cs-CZ" dirty="0" smtClean="0"/>
          </a:p>
          <a:p>
            <a:r>
              <a:rPr lang="cs-CZ" dirty="0"/>
              <a:t>Přidávání a odebírání výkonu a zvyšování </a:t>
            </a:r>
            <a:r>
              <a:rPr lang="cs-CZ" dirty="0" smtClean="0"/>
              <a:t>paměti na dobu zvýšené zátěže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0183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Komponenty </a:t>
            </a:r>
            <a:r>
              <a:rPr lang="cs-CZ" dirty="0" err="1" smtClean="0"/>
              <a:t>cloudu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torage</a:t>
            </a:r>
            <a:endParaRPr lang="cs-CZ" dirty="0" smtClean="0"/>
          </a:p>
          <a:p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smtClean="0"/>
              <a:t>Software</a:t>
            </a:r>
            <a:endParaRPr lang="cs-CZ" dirty="0" smtClean="0"/>
          </a:p>
          <a:p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/>
              <a:t>H</a:t>
            </a:r>
            <a:r>
              <a:rPr lang="cs-CZ" dirty="0" err="1" smtClean="0"/>
              <a:t>osting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</a:t>
            </a:r>
            <a:r>
              <a:rPr lang="cs-CZ" dirty="0" err="1" smtClean="0"/>
              <a:t>cloudů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 systému (</a:t>
            </a:r>
            <a:r>
              <a:rPr lang="cs-CZ" dirty="0" err="1" smtClean="0"/>
              <a:t>Multitenancy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Virtualizace</a:t>
            </a:r>
            <a:endParaRPr lang="cs-CZ" dirty="0" smtClean="0"/>
          </a:p>
          <a:p>
            <a:r>
              <a:rPr lang="cs-CZ" dirty="0" err="1" smtClean="0"/>
              <a:t>Thin</a:t>
            </a:r>
            <a:r>
              <a:rPr lang="cs-CZ" dirty="0" smtClean="0"/>
              <a:t> </a:t>
            </a:r>
            <a:r>
              <a:rPr lang="cs-CZ" dirty="0" err="1" smtClean="0"/>
              <a:t>provisioning</a:t>
            </a:r>
            <a:endParaRPr lang="cs-CZ" dirty="0" smtClean="0"/>
          </a:p>
          <a:p>
            <a:r>
              <a:rPr lang="cs-CZ" dirty="0" smtClean="0"/>
              <a:t>Spolehlivost </a:t>
            </a:r>
            <a:r>
              <a:rPr lang="cs-CZ" dirty="0" err="1" smtClean="0"/>
              <a:t>cloudu</a:t>
            </a:r>
            <a:endParaRPr lang="cs-CZ" dirty="0" smtClean="0"/>
          </a:p>
          <a:p>
            <a:r>
              <a:rPr lang="cs-CZ" dirty="0" smtClean="0"/>
              <a:t>Škálovatelnost</a:t>
            </a:r>
          </a:p>
          <a:p>
            <a:r>
              <a:rPr lang="cs-CZ" dirty="0" smtClean="0"/>
              <a:t>Bezpečnost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Mobilita</a:t>
            </a:r>
          </a:p>
          <a:p>
            <a:r>
              <a:rPr lang="cs-CZ" dirty="0" smtClean="0"/>
              <a:t>Výkon (možnost přerozdělení na uživatele)</a:t>
            </a:r>
          </a:p>
          <a:p>
            <a:r>
              <a:rPr lang="cs-CZ" dirty="0"/>
              <a:t>Klient nemusí znát princip funkce HW a </a:t>
            </a:r>
            <a:r>
              <a:rPr lang="cs-CZ" dirty="0" smtClean="0"/>
              <a:t>SW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43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err="1" smtClean="0"/>
              <a:t>cloudu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Apps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App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 smtClean="0"/>
          </a:p>
          <a:p>
            <a:r>
              <a:rPr lang="cs-CZ" dirty="0" smtClean="0"/>
              <a:t>Microsoft Office 365</a:t>
            </a:r>
          </a:p>
          <a:p>
            <a:r>
              <a:rPr lang="cs-CZ" dirty="0" smtClean="0"/>
              <a:t>IBM 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err="1" smtClean="0"/>
              <a:t>Eucalyptus</a:t>
            </a:r>
            <a:r>
              <a:rPr lang="cs-CZ" dirty="0" smtClean="0"/>
              <a:t> (2008)</a:t>
            </a:r>
          </a:p>
          <a:p>
            <a:r>
              <a:rPr lang="cs-CZ" dirty="0" smtClean="0"/>
              <a:t>Amazon Web </a:t>
            </a:r>
            <a:r>
              <a:rPr lang="cs-CZ" dirty="0" err="1" smtClean="0"/>
              <a:t>Service</a:t>
            </a:r>
            <a:r>
              <a:rPr lang="cs-CZ" dirty="0" smtClean="0"/>
              <a:t> (2002)</a:t>
            </a:r>
          </a:p>
          <a:p>
            <a:pPr lvl="1"/>
            <a:r>
              <a:rPr lang="cs-CZ" dirty="0" err="1" smtClean="0"/>
              <a:t>Elastic</a:t>
            </a:r>
            <a:r>
              <a:rPr lang="cs-CZ" dirty="0" smtClean="0"/>
              <a:t> </a:t>
            </a:r>
            <a:r>
              <a:rPr lang="cs-CZ" dirty="0" err="1" smtClean="0"/>
              <a:t>Compute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r>
              <a:rPr lang="cs-CZ" dirty="0" smtClean="0"/>
              <a:t> (EC2)</a:t>
            </a:r>
          </a:p>
          <a:p>
            <a:pPr lvl="1"/>
            <a:r>
              <a:rPr lang="cs-CZ" dirty="0" smtClean="0"/>
              <a:t>Amazon S3 – online </a:t>
            </a:r>
            <a:r>
              <a:rPr lang="cs-CZ" dirty="0" err="1" smtClean="0"/>
              <a:t>storage</a:t>
            </a:r>
            <a:r>
              <a:rPr lang="cs-CZ" dirty="0" smtClean="0"/>
              <a:t> web </a:t>
            </a:r>
            <a:r>
              <a:rPr lang="cs-CZ" dirty="0" err="1" smtClean="0"/>
              <a:t>service</a:t>
            </a:r>
            <a:r>
              <a:rPr lang="cs-CZ" dirty="0" smtClean="0"/>
              <a:t> (2012 – </a:t>
            </a:r>
            <a:r>
              <a:rPr lang="cs-CZ" dirty="0" err="1" smtClean="0"/>
              <a:t>trillion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outsourcingu v IS/IT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Úplný outsourcing -</a:t>
            </a:r>
            <a:r>
              <a:rPr lang="cs-CZ" sz="2800" dirty="0" smtClean="0"/>
              <a:t> komplexní služba, kdy všechny služby zajišťuje poskytovatel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Outsourcing určité služby </a:t>
            </a:r>
            <a:r>
              <a:rPr lang="cs-CZ" dirty="0" smtClean="0"/>
              <a:t> </a:t>
            </a:r>
            <a:r>
              <a:rPr lang="cs-CZ" sz="2800" dirty="0" smtClean="0"/>
              <a:t>- HW, SW, správa IT…vždy dlouhodobě</a:t>
            </a: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Personální outsourcing - </a:t>
            </a:r>
            <a:r>
              <a:rPr lang="cs-CZ" sz="2800" dirty="0" smtClean="0"/>
              <a:t>poskytování služeb a lidí v oblasti IT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Stack</a:t>
            </a:r>
            <a:r>
              <a:rPr lang="cs-CZ" dirty="0" smtClean="0"/>
              <a:t> – open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</a:p>
          <a:p>
            <a:r>
              <a:rPr lang="cs-CZ" dirty="0" smtClean="0"/>
              <a:t>Dell – </a:t>
            </a:r>
            <a:r>
              <a:rPr lang="cs-CZ" dirty="0" err="1" smtClean="0"/>
              <a:t>Crowbar</a:t>
            </a:r>
            <a:endParaRPr lang="cs-CZ" dirty="0" smtClean="0"/>
          </a:p>
          <a:p>
            <a:r>
              <a:rPr lang="cs-CZ" dirty="0" smtClean="0"/>
              <a:t>Projekt </a:t>
            </a:r>
            <a:r>
              <a:rPr lang="cs-CZ" smtClean="0"/>
              <a:t>Eucalyptus</a:t>
            </a:r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Azure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Cloudová</a:t>
            </a:r>
            <a:r>
              <a:rPr lang="cs-CZ" dirty="0" smtClean="0"/>
              <a:t> platforma od </a:t>
            </a:r>
            <a:r>
              <a:rPr lang="cs-CZ" dirty="0" err="1" smtClean="0"/>
              <a:t>Microsoftu</a:t>
            </a:r>
            <a:endParaRPr lang="cs-CZ" dirty="0" smtClean="0"/>
          </a:p>
          <a:p>
            <a:r>
              <a:rPr lang="cs-CZ" dirty="0" smtClean="0"/>
              <a:t>Únor 2010</a:t>
            </a:r>
          </a:p>
          <a:p>
            <a:r>
              <a:rPr lang="cs-CZ" dirty="0" err="1" smtClean="0"/>
              <a:t>Fabric</a:t>
            </a:r>
            <a:r>
              <a:rPr lang="cs-CZ" dirty="0" smtClean="0"/>
              <a:t> – </a:t>
            </a:r>
            <a:r>
              <a:rPr lang="cs-CZ" dirty="0" err="1" smtClean="0"/>
              <a:t>Compute</a:t>
            </a:r>
            <a:r>
              <a:rPr lang="cs-CZ" dirty="0" smtClean="0"/>
              <a:t> – </a:t>
            </a:r>
            <a:r>
              <a:rPr lang="cs-CZ" dirty="0" err="1" smtClean="0"/>
              <a:t>Storage</a:t>
            </a:r>
            <a:endParaRPr lang="cs-CZ" dirty="0" smtClean="0"/>
          </a:p>
          <a:p>
            <a:r>
              <a:rPr lang="cs-CZ" dirty="0" smtClean="0"/>
              <a:t>SQL Server Azure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windowsazure.com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OS Windows Server 2008 64bit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33"/>
          <p:cNvSpPr txBox="1">
            <a:spLocks/>
          </p:cNvSpPr>
          <p:nvPr/>
        </p:nvSpPr>
        <p:spPr>
          <a:xfrm>
            <a:off x="287446" y="206961"/>
            <a:ext cx="8494799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cs-CZ" sz="3200" spc="-150" dirty="0" smtClean="0">
                <a:ln w="3175">
                  <a:noFill/>
                </a:ln>
                <a:solidFill>
                  <a:srgbClr val="FFFFFF">
                    <a:lumMod val="95000"/>
                  </a:srgbClr>
                </a:solidFill>
                <a:cs typeface="Segoe UI" pitchFamily="34" charset="0"/>
              </a:rPr>
              <a:t>Vzory zátěží optimálních pro </a:t>
            </a:r>
            <a:r>
              <a:rPr lang="cs-CZ" sz="3200" spc="-150" dirty="0" err="1" smtClean="0">
                <a:ln w="3175">
                  <a:noFill/>
                </a:ln>
                <a:solidFill>
                  <a:srgbClr val="FFFFFF">
                    <a:lumMod val="95000"/>
                  </a:srgbClr>
                </a:solidFill>
                <a:cs typeface="Segoe UI" pitchFamily="34" charset="0"/>
              </a:rPr>
              <a:t>Cloud</a:t>
            </a:r>
            <a:endParaRPr lang="en-US" sz="3200" spc="-150" dirty="0" smtClean="0">
              <a:ln w="3175">
                <a:noFill/>
              </a:ln>
              <a:solidFill>
                <a:srgbClr val="FFFFFF">
                  <a:lumMod val="95000"/>
                </a:srgbClr>
              </a:solidFill>
              <a:cs typeface="Segoe UI" pitchFamily="34" charset="0"/>
            </a:endParaRPr>
          </a:p>
        </p:txBody>
      </p:sp>
      <p:grpSp>
        <p:nvGrpSpPr>
          <p:cNvPr id="2" name="Group 53"/>
          <p:cNvGrpSpPr/>
          <p:nvPr/>
        </p:nvGrpSpPr>
        <p:grpSpPr>
          <a:xfrm>
            <a:off x="545674" y="1018051"/>
            <a:ext cx="3805423" cy="2629375"/>
            <a:chOff x="545674" y="1065551"/>
            <a:chExt cx="3805423" cy="2629375"/>
          </a:xfrm>
        </p:grpSpPr>
        <p:sp>
          <p:nvSpPr>
            <p:cNvPr id="5" name="Rectangle 4"/>
            <p:cNvSpPr/>
            <p:nvPr/>
          </p:nvSpPr>
          <p:spPr bwMode="auto">
            <a:xfrm>
              <a:off x="823706" y="1065551"/>
              <a:ext cx="3113492" cy="1709982"/>
            </a:xfrm>
            <a:prstGeom prst="rect">
              <a:avLst/>
            </a:prstGeom>
            <a:noFill/>
            <a:ln w="158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914400" eaLnBrk="0" hangingPunct="0">
                <a:defRPr/>
              </a:pPr>
              <a:endParaRPr lang="en-US" sz="1050" kern="0" dirty="0">
                <a:solidFill>
                  <a:sysClr val="windowText" lastClr="000000"/>
                </a:solidFill>
                <a:latin typeface="Segoe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rot="16200000" flipV="1">
              <a:off x="829533" y="2009956"/>
              <a:ext cx="895273" cy="3"/>
            </a:xfrm>
            <a:prstGeom prst="straightConnector1">
              <a:avLst/>
            </a:prstGeom>
            <a:ln w="2540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1277169" y="2458832"/>
              <a:ext cx="2365359" cy="935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 Placeholder 6"/>
            <p:cNvSpPr txBox="1">
              <a:spLocks/>
            </p:cNvSpPr>
            <p:nvPr/>
          </p:nvSpPr>
          <p:spPr bwMode="auto">
            <a:xfrm>
              <a:off x="2727077" y="2259625"/>
              <a:ext cx="857096" cy="134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800" b="1" i="1" dirty="0" smtClean="0">
                  <a:solidFill>
                    <a:srgbClr val="FFFFFF"/>
                  </a:solidFill>
                </a:rPr>
                <a:t>využití</a:t>
              </a:r>
              <a:endParaRPr lang="en-US" sz="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763462" y="1929930"/>
              <a:ext cx="697480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Zatížení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00490" y="2560423"/>
              <a:ext cx="662447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Čas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1277170" y="2125166"/>
              <a:ext cx="764232" cy="65367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796065" y="2104187"/>
              <a:ext cx="800693" cy="86346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Text Placeholder 6"/>
            <p:cNvSpPr txBox="1">
              <a:spLocks/>
            </p:cNvSpPr>
            <p:nvPr/>
          </p:nvSpPr>
          <p:spPr bwMode="auto">
            <a:xfrm>
              <a:off x="1258330" y="2260600"/>
              <a:ext cx="857096" cy="134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800" b="1" i="1" dirty="0" smtClean="0">
                  <a:solidFill>
                    <a:srgbClr val="FFFFFF"/>
                  </a:solidFill>
                </a:rPr>
                <a:t>Průměrné</a:t>
              </a:r>
              <a:endParaRPr lang="en-US" sz="800" b="1" i="1" dirty="0">
                <a:solidFill>
                  <a:srgbClr val="FFFFFF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 flipH="1" flipV="1">
              <a:off x="2370649" y="2033127"/>
              <a:ext cx="853043" cy="1174"/>
            </a:xfrm>
            <a:prstGeom prst="line">
              <a:avLst/>
            </a:prstGeom>
            <a:ln w="19050">
              <a:solidFill>
                <a:schemeClr val="bg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010886" y="1763587"/>
              <a:ext cx="8379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US" sz="800" b="1" dirty="0" smtClean="0">
                <a:solidFill>
                  <a:srgbClr val="FFFFFF"/>
                </a:solidFill>
              </a:endParaRPr>
            </a:p>
            <a:p>
              <a:pPr marL="228600" indent="-228600" algn="ctr" defTabSz="914400" eaLnBrk="0" fontAlgn="base" hangingPunct="0">
                <a:lnSpc>
                  <a:spcPts val="800"/>
                </a:lnSpc>
                <a:spcAft>
                  <a:spcPts val="600"/>
                </a:spcAft>
                <a:buClr>
                  <a:srgbClr val="000000"/>
                </a:buClr>
              </a:pPr>
              <a:r>
                <a:rPr lang="cs-CZ" sz="800" b="1" dirty="0" smtClean="0">
                  <a:solidFill>
                    <a:srgbClr val="FFFFFF"/>
                  </a:solidFill>
                </a:rPr>
                <a:t>Perioda nečinnosti</a:t>
              </a:r>
              <a:endParaRPr lang="en-US" sz="800" b="1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rot="5400000" flipH="1" flipV="1">
              <a:off x="1630911" y="2033127"/>
              <a:ext cx="853043" cy="1174"/>
            </a:xfrm>
            <a:prstGeom prst="line">
              <a:avLst/>
            </a:prstGeom>
            <a:ln w="19050">
              <a:solidFill>
                <a:schemeClr val="bg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212070" y="1114771"/>
              <a:ext cx="2597930" cy="3416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</a:t>
              </a:r>
              <a:r>
                <a:rPr lang="cs-CZ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Zapnuto a Vypnuto</a:t>
              </a: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5674" y="2863929"/>
              <a:ext cx="380542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Zatížení typu </a:t>
              </a: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On &amp; </a:t>
              </a: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O</a:t>
              </a:r>
              <a:r>
                <a:rPr lang="en-US" sz="1200" dirty="0" err="1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ff</a:t>
              </a: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 (</a:t>
              </a: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např. dávkové zpracování</a:t>
              </a: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)</a:t>
              </a: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Kapacita v době nečinnosti nevyužita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Složité uvedení do provozu 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</p:txBody>
        </p:sp>
      </p:grpSp>
      <p:grpSp>
        <p:nvGrpSpPr>
          <p:cNvPr id="3" name="Group 62"/>
          <p:cNvGrpSpPr/>
          <p:nvPr/>
        </p:nvGrpSpPr>
        <p:grpSpPr>
          <a:xfrm>
            <a:off x="547468" y="3883992"/>
            <a:ext cx="3782992" cy="2439511"/>
            <a:chOff x="547468" y="3883992"/>
            <a:chExt cx="3782992" cy="2439511"/>
          </a:xfrm>
        </p:grpSpPr>
        <p:sp>
          <p:nvSpPr>
            <p:cNvPr id="74" name="Rectangle 73"/>
            <p:cNvSpPr/>
            <p:nvPr/>
          </p:nvSpPr>
          <p:spPr bwMode="auto">
            <a:xfrm>
              <a:off x="810841" y="3883992"/>
              <a:ext cx="3113492" cy="1709982"/>
            </a:xfrm>
            <a:prstGeom prst="rect">
              <a:avLst/>
            </a:prstGeom>
            <a:noFill/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914400" eaLnBrk="0" hangingPunct="0">
                <a:defRPr/>
              </a:pPr>
              <a:endParaRPr lang="en-US" sz="1050" kern="0" dirty="0">
                <a:solidFill>
                  <a:sysClr val="windowText" lastClr="000000"/>
                </a:solidFill>
                <a:latin typeface="Segoe" pitchFamily="34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rot="16200000" flipV="1">
              <a:off x="772785" y="4821405"/>
              <a:ext cx="895273" cy="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1220420" y="5270280"/>
              <a:ext cx="2365359" cy="935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 rot="16200000">
              <a:off x="706714" y="4741378"/>
              <a:ext cx="697480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Zatížení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020166" y="5365609"/>
              <a:ext cx="662447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Čas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46992" y="3919226"/>
              <a:ext cx="2668160" cy="3416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</a:t>
              </a:r>
              <a:r>
                <a:rPr lang="cs-CZ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Nepředpokládané špičky</a:t>
              </a: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</a:t>
              </a:r>
              <a:r>
                <a:rPr lang="en-US" spc="-80" dirty="0" smtClean="0">
                  <a:ln w="3175">
                    <a:noFill/>
                  </a:ln>
                  <a:gradFill flip="none" rotWithShape="1">
                    <a:gsLst>
                      <a:gs pos="52000">
                        <a:srgbClr val="FFFFFF"/>
                      </a:gs>
                      <a:gs pos="83000">
                        <a:srgbClr val="2E95EA"/>
                      </a:gs>
                    </a:gsLst>
                    <a:lin ang="5400000" scaled="1"/>
                    <a:tileRect/>
                  </a:gra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  </a:t>
              </a:r>
            </a:p>
          </p:txBody>
        </p:sp>
        <p:sp>
          <p:nvSpPr>
            <p:cNvPr id="99" name="Text Placeholder 6"/>
            <p:cNvSpPr txBox="1">
              <a:spLocks/>
            </p:cNvSpPr>
            <p:nvPr/>
          </p:nvSpPr>
          <p:spPr bwMode="auto">
            <a:xfrm>
              <a:off x="1962304" y="4953000"/>
              <a:ext cx="857096" cy="134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800" b="1" i="1" dirty="0" smtClean="0">
                  <a:solidFill>
                    <a:srgbClr val="FFFFFF"/>
                  </a:solidFill>
                </a:rPr>
                <a:t>Průměrné zatížení</a:t>
              </a:r>
              <a:r>
                <a:rPr lang="en-US" sz="800" b="1" i="1" dirty="0" smtClean="0">
                  <a:solidFill>
                    <a:srgbClr val="FFFFFF"/>
                  </a:solidFill>
                </a:rPr>
                <a:t> </a:t>
              </a:r>
              <a:endParaRPr lang="en-US" sz="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7468" y="5677172"/>
              <a:ext cx="37829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Neočekávaný/neplánovaný špičky požadavků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Náhodné špičky ovlivňují výkon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Nelze zajistit </a:t>
              </a: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provision</a:t>
              </a:r>
              <a:r>
                <a:rPr lang="cs-CZ" sz="1200" dirty="0" err="1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ing</a:t>
              </a: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 pro extrémní případy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</p:txBody>
        </p:sp>
        <p:grpSp>
          <p:nvGrpSpPr>
            <p:cNvPr id="4" name="Group 71"/>
            <p:cNvGrpSpPr/>
            <p:nvPr/>
          </p:nvGrpSpPr>
          <p:grpSpPr>
            <a:xfrm>
              <a:off x="1254234" y="4487548"/>
              <a:ext cx="2326525" cy="492377"/>
              <a:chOff x="5574420" y="5257417"/>
              <a:chExt cx="3253688" cy="721360"/>
            </a:xfrm>
          </p:grpSpPr>
          <p:cxnSp>
            <p:nvCxnSpPr>
              <p:cNvPr id="73" name="Straight Arrow Connector 72"/>
              <p:cNvCxnSpPr/>
              <p:nvPr/>
            </p:nvCxnSpPr>
            <p:spPr bwMode="auto">
              <a:xfrm>
                <a:off x="7600265" y="5975286"/>
                <a:ext cx="1227843" cy="250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103" name="Straight Connector 102"/>
              <p:cNvCxnSpPr>
                <a:endCxn id="104" idx="0"/>
              </p:cNvCxnSpPr>
              <p:nvPr/>
            </p:nvCxnSpPr>
            <p:spPr bwMode="auto">
              <a:xfrm flipV="1">
                <a:off x="5574420" y="5967876"/>
                <a:ext cx="1219909" cy="74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104" name="Freeform 103"/>
              <p:cNvSpPr/>
              <p:nvPr/>
            </p:nvSpPr>
            <p:spPr>
              <a:xfrm>
                <a:off x="6794329" y="5257417"/>
                <a:ext cx="795191" cy="721360"/>
              </a:xfrm>
              <a:custGeom>
                <a:avLst/>
                <a:gdLst>
                  <a:gd name="connsiteX0" fmla="*/ 0 w 1595120"/>
                  <a:gd name="connsiteY0" fmla="*/ 662093 h 672253"/>
                  <a:gd name="connsiteX1" fmla="*/ 751840 w 1595120"/>
                  <a:gd name="connsiteY1" fmla="*/ 1693 h 672253"/>
                  <a:gd name="connsiteX2" fmla="*/ 1595120 w 1595120"/>
                  <a:gd name="connsiteY2" fmla="*/ 672253 h 672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5120" h="672253">
                    <a:moveTo>
                      <a:pt x="0" y="662093"/>
                    </a:moveTo>
                    <a:cubicBezTo>
                      <a:pt x="242993" y="331046"/>
                      <a:pt x="485987" y="0"/>
                      <a:pt x="751840" y="1693"/>
                    </a:cubicBezTo>
                    <a:cubicBezTo>
                      <a:pt x="1017693" y="3386"/>
                      <a:pt x="1306406" y="337819"/>
                      <a:pt x="1595120" y="672253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70"/>
          <p:cNvGrpSpPr/>
          <p:nvPr/>
        </p:nvGrpSpPr>
        <p:grpSpPr>
          <a:xfrm>
            <a:off x="4968861" y="1015454"/>
            <a:ext cx="3769622" cy="2449099"/>
            <a:chOff x="4968861" y="1015454"/>
            <a:chExt cx="3769622" cy="2449099"/>
          </a:xfrm>
        </p:grpSpPr>
        <p:grpSp>
          <p:nvGrpSpPr>
            <p:cNvPr id="19" name="Group 54"/>
            <p:cNvGrpSpPr/>
            <p:nvPr/>
          </p:nvGrpSpPr>
          <p:grpSpPr>
            <a:xfrm>
              <a:off x="4968861" y="1015454"/>
              <a:ext cx="3769622" cy="2449099"/>
              <a:chOff x="4968861" y="1062954"/>
              <a:chExt cx="3769622" cy="2449099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5182543" y="1062954"/>
                <a:ext cx="3113492" cy="1709982"/>
              </a:xfrm>
              <a:prstGeom prst="rect">
                <a:avLst/>
              </a:prstGeom>
              <a:noFill/>
              <a:ln w="158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defTabSz="914400" eaLnBrk="0" hangingPunct="0">
                  <a:defRPr/>
                </a:pPr>
                <a:endParaRPr lang="en-US" sz="1050" kern="0" dirty="0">
                  <a:solidFill>
                    <a:sysClr val="windowText" lastClr="000000"/>
                  </a:solidFill>
                  <a:latin typeface="Segoe" pitchFamily="34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rot="16200000" flipV="1">
                <a:off x="5188370" y="2007359"/>
                <a:ext cx="895273" cy="3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5636006" y="2456235"/>
                <a:ext cx="2365359" cy="935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headEnd type="none" w="med" len="med"/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1" name="Text Placeholder 6"/>
              <p:cNvSpPr txBox="1">
                <a:spLocks/>
              </p:cNvSpPr>
              <p:nvPr/>
            </p:nvSpPr>
            <p:spPr bwMode="auto">
              <a:xfrm>
                <a:off x="7098892" y="2184681"/>
                <a:ext cx="857096" cy="134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cs-CZ" sz="800" b="1" i="1" dirty="0" smtClean="0">
                    <a:solidFill>
                      <a:srgbClr val="FFFFFF"/>
                    </a:solidFill>
                  </a:rPr>
                  <a:t>Průměrné zatížení</a:t>
                </a:r>
                <a:endParaRPr lang="en-US" sz="800" b="1" i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5122299" y="1927333"/>
                <a:ext cx="697480" cy="199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 algn="ctr" defTabSz="914400" eaLnBrk="0" fontAlgn="base" hangingPunct="0">
                  <a:lnSpc>
                    <a:spcPts val="8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cs-CZ" sz="900" b="1" dirty="0" smtClean="0">
                    <a:solidFill>
                      <a:srgbClr val="FFFFFF"/>
                    </a:solidFill>
                  </a:rPr>
                  <a:t>Zatížení</a:t>
                </a:r>
                <a:r>
                  <a:rPr lang="en-US" sz="900" b="1" dirty="0" smtClean="0">
                    <a:solidFill>
                      <a:srgbClr val="FFFFFF"/>
                    </a:solidFill>
                  </a:rPr>
                  <a:t> 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459327" y="2557826"/>
                <a:ext cx="662447" cy="199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 algn="ctr" defTabSz="914400" eaLnBrk="0" fontAlgn="base" hangingPunct="0">
                  <a:lnSpc>
                    <a:spcPts val="8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cs-CZ" sz="900" b="1" dirty="0" smtClean="0">
                    <a:solidFill>
                      <a:srgbClr val="FFFFFF"/>
                    </a:solidFill>
                  </a:rPr>
                  <a:t>Čas</a:t>
                </a:r>
                <a:endParaRPr lang="en-US" sz="900" b="1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95817" y="1105181"/>
                <a:ext cx="2852473" cy="34163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pc="-80" dirty="0" smtClean="0">
                    <a:ln w="3175">
                      <a:noFill/>
                    </a:ln>
                    <a:solidFill>
                      <a:schemeClr val="bg1"/>
                    </a:solidFill>
                    <a:effectLst>
                      <a:glow rad="63500">
                        <a:srgbClr val="2E95EA">
                          <a:alpha val="40000"/>
                        </a:srgbClr>
                      </a:glow>
                    </a:effectLst>
                  </a:rPr>
                  <a:t>“</a:t>
                </a:r>
                <a:r>
                  <a:rPr lang="cs-CZ" spc="-80" dirty="0" smtClean="0">
                    <a:ln w="3175">
                      <a:noFill/>
                    </a:ln>
                    <a:solidFill>
                      <a:schemeClr val="bg1"/>
                    </a:solidFill>
                    <a:effectLst>
                      <a:glow rad="63500">
                        <a:srgbClr val="2E95EA">
                          <a:alpha val="40000"/>
                        </a:srgbClr>
                      </a:glow>
                    </a:effectLst>
                  </a:rPr>
                  <a:t>Rychlý růst</a:t>
                </a:r>
                <a:r>
                  <a:rPr lang="en-US" spc="-80" dirty="0" smtClean="0">
                    <a:ln w="3175">
                      <a:noFill/>
                    </a:ln>
                    <a:solidFill>
                      <a:schemeClr val="bg1"/>
                    </a:solidFill>
                    <a:effectLst>
                      <a:glow rad="63500">
                        <a:srgbClr val="2E95EA">
                          <a:alpha val="40000"/>
                        </a:srgbClr>
                      </a:glow>
                    </a:effectLst>
                  </a:rPr>
                  <a:t>“  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68861" y="2865722"/>
                <a:ext cx="376962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36550" lvl="1" indent="-336550" defTabSz="914325" fontAlgn="base"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cs-CZ" sz="1200" dirty="0" smtClean="0">
                    <a:gradFill>
                      <a:gsLst>
                        <a:gs pos="0">
                          <a:srgbClr val="FFFFFF"/>
                        </a:gs>
                        <a:gs pos="81000">
                          <a:srgbClr val="FFFFFF"/>
                        </a:gs>
                      </a:gsLst>
                      <a:lin ang="5400000" scaled="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Kozuka Gothic Pro R" pitchFamily="34" charset="-128"/>
                  </a:rPr>
                  <a:t>Úspěšné služby musí růst/</a:t>
                </a:r>
                <a:r>
                  <a:rPr lang="cs-CZ" sz="1200" dirty="0" err="1" smtClean="0">
                    <a:gradFill>
                      <a:gsLst>
                        <a:gs pos="0">
                          <a:srgbClr val="FFFFFF"/>
                        </a:gs>
                        <a:gs pos="81000">
                          <a:srgbClr val="FFFFFF"/>
                        </a:gs>
                      </a:gsLst>
                      <a:lin ang="5400000" scaled="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Kozuka Gothic Pro R" pitchFamily="34" charset="-128"/>
                  </a:rPr>
                  <a:t>škálovat</a:t>
                </a:r>
                <a:endPara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endParaRPr>
              </a:p>
              <a:p>
                <a:pPr marL="336550" lvl="1" indent="-336550" defTabSz="914325" fontAlgn="base"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cs-CZ" sz="1200" dirty="0" smtClean="0">
                    <a:gradFill>
                      <a:gsLst>
                        <a:gs pos="0">
                          <a:srgbClr val="FFFFFF"/>
                        </a:gs>
                        <a:gs pos="81000">
                          <a:srgbClr val="FFFFFF"/>
                        </a:gs>
                      </a:gsLst>
                      <a:lin ang="5400000" scaled="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Kozuka Gothic Pro R" pitchFamily="34" charset="-128"/>
                  </a:rPr>
                  <a:t>Reakce na růst je největší IT výzvou</a:t>
                </a:r>
                <a:endPara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endParaRPr>
              </a:p>
              <a:p>
                <a:pPr marL="336550" lvl="1" indent="-336550" defTabSz="914325" fontAlgn="base">
                  <a:spcAft>
                    <a:spcPct val="0"/>
                  </a:spcAft>
                  <a:buFont typeface="Arial" pitchFamily="34" charset="0"/>
                  <a:buChar char="•"/>
                </a:pPr>
                <a:r>
                  <a:rPr lang="cs-CZ" sz="1200" dirty="0" smtClean="0">
                    <a:gradFill>
                      <a:gsLst>
                        <a:gs pos="0">
                          <a:srgbClr val="FFFFFF"/>
                        </a:gs>
                        <a:gs pos="81000">
                          <a:srgbClr val="FFFFFF"/>
                        </a:gs>
                      </a:gsLst>
                      <a:lin ang="5400000" scaled="0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Kozuka Gothic Pro R" pitchFamily="34" charset="-128"/>
                  </a:rPr>
                  <a:t>Složitý a časově náročný vývoj</a:t>
                </a:r>
                <a:endPara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endParaRPr>
              </a:p>
            </p:txBody>
          </p:sp>
        </p:grpSp>
        <p:sp>
          <p:nvSpPr>
            <p:cNvPr id="110" name="Freeform 109"/>
            <p:cNvSpPr/>
            <p:nvPr/>
          </p:nvSpPr>
          <p:spPr>
            <a:xfrm>
              <a:off x="5530039" y="1518249"/>
              <a:ext cx="2423515" cy="860645"/>
            </a:xfrm>
            <a:custGeom>
              <a:avLst/>
              <a:gdLst>
                <a:gd name="connsiteX0" fmla="*/ 0 w 3180080"/>
                <a:gd name="connsiteY0" fmla="*/ 782320 h 912707"/>
                <a:gd name="connsiteX1" fmla="*/ 1635760 w 3180080"/>
                <a:gd name="connsiteY1" fmla="*/ 782320 h 912707"/>
                <a:gd name="connsiteX2" fmla="*/ 3180080 w 3180080"/>
                <a:gd name="connsiteY2" fmla="*/ 0 h 912707"/>
                <a:gd name="connsiteX0" fmla="*/ 0 w 3159760"/>
                <a:gd name="connsiteY0" fmla="*/ 881288 h 946481"/>
                <a:gd name="connsiteX1" fmla="*/ 1615440 w 3159760"/>
                <a:gd name="connsiteY1" fmla="*/ 782320 h 946481"/>
                <a:gd name="connsiteX2" fmla="*/ 3159760 w 3159760"/>
                <a:gd name="connsiteY2" fmla="*/ 0 h 946481"/>
                <a:gd name="connsiteX0" fmla="*/ 0 w 3159760"/>
                <a:gd name="connsiteY0" fmla="*/ 881288 h 929201"/>
                <a:gd name="connsiteX1" fmla="*/ 1615440 w 3159760"/>
                <a:gd name="connsiteY1" fmla="*/ 782320 h 929201"/>
                <a:gd name="connsiteX2" fmla="*/ 3159760 w 3159760"/>
                <a:gd name="connsiteY2" fmla="*/ 0 h 929201"/>
                <a:gd name="connsiteX0" fmla="*/ 0 w 3149600"/>
                <a:gd name="connsiteY0" fmla="*/ 991253 h 1001464"/>
                <a:gd name="connsiteX1" fmla="*/ 1605280 w 3149600"/>
                <a:gd name="connsiteY1" fmla="*/ 782320 h 1001464"/>
                <a:gd name="connsiteX2" fmla="*/ 3149600 w 3149600"/>
                <a:gd name="connsiteY2" fmla="*/ 0 h 1001464"/>
                <a:gd name="connsiteX0" fmla="*/ 0 w 3149600"/>
                <a:gd name="connsiteY0" fmla="*/ 991253 h 991253"/>
                <a:gd name="connsiteX1" fmla="*/ 1605280 w 3149600"/>
                <a:gd name="connsiteY1" fmla="*/ 782320 h 991253"/>
                <a:gd name="connsiteX2" fmla="*/ 3149600 w 3149600"/>
                <a:gd name="connsiteY2" fmla="*/ 0 h 99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9600" h="991253">
                  <a:moveTo>
                    <a:pt x="0" y="991253"/>
                  </a:moveTo>
                  <a:cubicBezTo>
                    <a:pt x="623993" y="979471"/>
                    <a:pt x="1080347" y="947529"/>
                    <a:pt x="1605280" y="782320"/>
                  </a:cubicBezTo>
                  <a:cubicBezTo>
                    <a:pt x="2130213" y="617111"/>
                    <a:pt x="2642446" y="325966"/>
                    <a:pt x="3149600" y="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95"/>
          <p:cNvGrpSpPr/>
          <p:nvPr/>
        </p:nvGrpSpPr>
        <p:grpSpPr>
          <a:xfrm>
            <a:off x="4916866" y="3882013"/>
            <a:ext cx="3995474" cy="2475556"/>
            <a:chOff x="4916866" y="3882013"/>
            <a:chExt cx="3995474" cy="2475556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174178" y="3882013"/>
              <a:ext cx="3113492" cy="1709982"/>
            </a:xfrm>
            <a:prstGeom prst="rect">
              <a:avLst/>
            </a:prstGeom>
            <a:noFill/>
            <a:ln w="158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914400" eaLnBrk="0" hangingPunct="0">
                <a:defRPr/>
              </a:pPr>
              <a:endParaRPr lang="en-US" sz="1050" kern="0" dirty="0">
                <a:solidFill>
                  <a:sysClr val="windowText" lastClr="000000"/>
                </a:solidFill>
                <a:latin typeface="Segoe" pitchFamily="34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rot="16200000" flipV="1">
              <a:off x="5180005" y="4826418"/>
              <a:ext cx="895273" cy="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5627641" y="5275294"/>
              <a:ext cx="2365359" cy="935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 rot="16200000">
              <a:off x="5113934" y="4746392"/>
              <a:ext cx="697480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Zatížení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440150" y="5376885"/>
              <a:ext cx="662447" cy="199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 algn="ctr" defTabSz="914400" eaLnBrk="0" fontAlgn="base" hangingPunct="0">
                <a:lnSpc>
                  <a:spcPts val="8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900" b="1" dirty="0" smtClean="0">
                  <a:solidFill>
                    <a:srgbClr val="FFFFFF"/>
                  </a:solidFill>
                </a:rPr>
                <a:t>Čas</a:t>
              </a:r>
              <a:r>
                <a:rPr lang="en-US" sz="900" b="1" dirty="0" smtClean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87" name="Text Placeholder 6"/>
            <p:cNvSpPr txBox="1">
              <a:spLocks/>
            </p:cNvSpPr>
            <p:nvPr/>
          </p:nvSpPr>
          <p:spPr bwMode="auto">
            <a:xfrm>
              <a:off x="6610504" y="4970783"/>
              <a:ext cx="857096" cy="134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sz="800" b="1" i="1" dirty="0" smtClean="0">
                  <a:solidFill>
                    <a:srgbClr val="FFFFFF"/>
                  </a:solidFill>
                </a:rPr>
                <a:t>Průměrné zatížení</a:t>
              </a:r>
              <a:endParaRPr lang="en-US" sz="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287452" y="3924240"/>
              <a:ext cx="2852473" cy="3416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</a:t>
              </a:r>
              <a:r>
                <a:rPr lang="cs-CZ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Předpokládané špičky</a:t>
              </a:r>
              <a:r>
                <a:rPr lang="en-US" spc="-80" dirty="0" smtClean="0">
                  <a:ln w="3175">
                    <a:noFill/>
                  </a:ln>
                  <a:solidFill>
                    <a:schemeClr val="bg1"/>
                  </a:solidFill>
                  <a:effectLst>
                    <a:glow rad="63500">
                      <a:srgbClr val="2E95EA">
                        <a:alpha val="40000"/>
                      </a:srgbClr>
                    </a:glow>
                  </a:effectLst>
                </a:rPr>
                <a:t>“ 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16866" y="5711238"/>
              <a:ext cx="39954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Služby se sezónním chováním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Špičky z důvodu periodickému zvyšování požadavků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  <a:p>
              <a:pPr marL="336550" lvl="1" indent="-336550" defTabSz="914325" fontAlgn="base"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IT </a:t>
              </a:r>
              <a:r>
                <a:rPr lang="cs-CZ" sz="1200" dirty="0" smtClean="0">
                  <a:gradFill>
                    <a:gsLst>
                      <a:gs pos="0">
                        <a:srgbClr val="FFFFFF"/>
                      </a:gs>
                      <a:gs pos="81000">
                        <a:srgbClr val="FFFFFF"/>
                      </a:gs>
                    </a:gsLst>
                    <a:lin ang="5400000" scaled="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Kozuka Gothic Pro R" pitchFamily="34" charset="-128"/>
                </a:rPr>
                <a:t>komplexnost a ztracená kapacita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81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Kozuka Gothic Pro R" pitchFamily="34" charset="-128"/>
              </a:endParaRPr>
            </a:p>
          </p:txBody>
        </p:sp>
        <p:grpSp>
          <p:nvGrpSpPr>
            <p:cNvPr id="21" name="Group 94"/>
            <p:cNvGrpSpPr/>
            <p:nvPr/>
          </p:nvGrpSpPr>
          <p:grpSpPr>
            <a:xfrm>
              <a:off x="5645678" y="4446744"/>
              <a:ext cx="2273432" cy="583019"/>
              <a:chOff x="3460618" y="6566490"/>
              <a:chExt cx="2273432" cy="583019"/>
            </a:xfrm>
          </p:grpSpPr>
          <p:cxnSp>
            <p:nvCxnSpPr>
              <p:cNvPr id="89" name="Straight Arrow Connector 88"/>
              <p:cNvCxnSpPr/>
              <p:nvPr/>
            </p:nvCxnSpPr>
            <p:spPr bwMode="auto">
              <a:xfrm rot="5400000" flipH="1" flipV="1">
                <a:off x="5621611" y="6745562"/>
                <a:ext cx="123825" cy="10105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70" name="Freeform 69"/>
              <p:cNvSpPr/>
              <p:nvPr/>
            </p:nvSpPr>
            <p:spPr>
              <a:xfrm>
                <a:off x="3460618" y="6566490"/>
                <a:ext cx="2190307" cy="583019"/>
              </a:xfrm>
              <a:custGeom>
                <a:avLst/>
                <a:gdLst>
                  <a:gd name="connsiteX0" fmla="*/ 0 w 2190307"/>
                  <a:gd name="connsiteY0" fmla="*/ 689345 h 781494"/>
                  <a:gd name="connsiteX1" fmla="*/ 531628 w 2190307"/>
                  <a:gd name="connsiteY1" fmla="*/ 8861 h 781494"/>
                  <a:gd name="connsiteX2" fmla="*/ 967563 w 2190307"/>
                  <a:gd name="connsiteY2" fmla="*/ 742508 h 781494"/>
                  <a:gd name="connsiteX3" fmla="*/ 1435395 w 2190307"/>
                  <a:gd name="connsiteY3" fmla="*/ 8861 h 781494"/>
                  <a:gd name="connsiteX4" fmla="*/ 1828800 w 2190307"/>
                  <a:gd name="connsiteY4" fmla="*/ 721243 h 781494"/>
                  <a:gd name="connsiteX5" fmla="*/ 2190307 w 2190307"/>
                  <a:gd name="connsiteY5" fmla="*/ 370368 h 78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90307" h="781494">
                    <a:moveTo>
                      <a:pt x="0" y="689345"/>
                    </a:moveTo>
                    <a:cubicBezTo>
                      <a:pt x="185183" y="344672"/>
                      <a:pt x="370367" y="0"/>
                      <a:pt x="531628" y="8861"/>
                    </a:cubicBezTo>
                    <a:cubicBezTo>
                      <a:pt x="692889" y="17722"/>
                      <a:pt x="816935" y="742508"/>
                      <a:pt x="967563" y="742508"/>
                    </a:cubicBezTo>
                    <a:cubicBezTo>
                      <a:pt x="1118191" y="742508"/>
                      <a:pt x="1291856" y="12405"/>
                      <a:pt x="1435395" y="8861"/>
                    </a:cubicBezTo>
                    <a:cubicBezTo>
                      <a:pt x="1578934" y="5317"/>
                      <a:pt x="1702981" y="660992"/>
                      <a:pt x="1828800" y="721243"/>
                    </a:cubicBezTo>
                    <a:cubicBezTo>
                      <a:pt x="1954619" y="781494"/>
                      <a:pt x="2119423" y="430619"/>
                      <a:pt x="2190307" y="370368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6917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cess-control-infographic_lg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5040630" cy="306006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99592" y="52292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prezentace D. Krčmář, Microsoft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8575" y="30480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dirty="0" smtClean="0">
                <a:solidFill>
                  <a:schemeClr val="bg1"/>
                </a:solidFill>
                <a:latin typeface="+mj-lt"/>
              </a:rPr>
              <a:t>Služby úložiště ve </a:t>
            </a:r>
            <a:r>
              <a:rPr lang="en-US" sz="2700" dirty="0" smtClean="0">
                <a:solidFill>
                  <a:schemeClr val="bg1"/>
                </a:solidFill>
                <a:latin typeface="+mj-lt"/>
              </a:rPr>
              <a:t>Windows Azure</a:t>
            </a:r>
            <a:endParaRPr lang="en-US" sz="2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4" y="1295400"/>
            <a:ext cx="340042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cs-CZ" sz="2200" dirty="0" smtClean="0">
                <a:solidFill>
                  <a:srgbClr val="0098ED"/>
                </a:solidFill>
                <a:latin typeface="+mj-lt"/>
              </a:rPr>
              <a:t>CÍL</a:t>
            </a:r>
            <a:r>
              <a:rPr lang="en-US" sz="2200" dirty="0" smtClean="0">
                <a:solidFill>
                  <a:srgbClr val="0098ED"/>
                </a:solidFill>
                <a:latin typeface="+mj-lt"/>
              </a:rPr>
              <a:t>:</a:t>
            </a:r>
          </a:p>
          <a:p>
            <a:pPr>
              <a:lnSpc>
                <a:spcPts val="2500"/>
              </a:lnSpc>
            </a:pPr>
            <a:r>
              <a:rPr lang="cs-CZ" sz="2200" dirty="0" smtClean="0">
                <a:latin typeface="+mj-lt"/>
              </a:rPr>
              <a:t>ŠKÁLOVATELNÉ, TRVALÉ</a:t>
            </a:r>
            <a:r>
              <a:rPr lang="en-US" sz="2200" dirty="0" smtClean="0">
                <a:latin typeface="+mj-lt"/>
              </a:rPr>
              <a:t>, UTILITY BASED </a:t>
            </a:r>
            <a:r>
              <a:rPr lang="cs-CZ" sz="2200" dirty="0" smtClean="0">
                <a:latin typeface="+mj-lt"/>
              </a:rPr>
              <a:t>ÚLOŽIŠTĚ</a:t>
            </a:r>
            <a:endParaRPr lang="en-US" sz="22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174" y="2758648"/>
            <a:ext cx="304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 smtClean="0"/>
              <a:t>Windows Azure storage </a:t>
            </a:r>
            <a:r>
              <a:rPr lang="cs-CZ" sz="1400" dirty="0" smtClean="0"/>
              <a:t>je jen další aplikace</a:t>
            </a:r>
            <a:r>
              <a:rPr lang="en-US" sz="1400" dirty="0" smtClean="0"/>
              <a:t>, </a:t>
            </a:r>
            <a:r>
              <a:rPr lang="cs-CZ" sz="1400" dirty="0" smtClean="0"/>
              <a:t>řízené </a:t>
            </a:r>
            <a:r>
              <a:rPr lang="en-US" sz="1400" dirty="0" smtClean="0"/>
              <a:t>Fabric </a:t>
            </a:r>
            <a:r>
              <a:rPr lang="cs-CZ" sz="1400" dirty="0" smtClean="0"/>
              <a:t>řadičem</a:t>
            </a:r>
            <a:r>
              <a:rPr lang="en-US" sz="1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1400" dirty="0" smtClean="0"/>
              <a:t>Windows Azure </a:t>
            </a:r>
            <a:r>
              <a:rPr lang="cs-CZ" sz="1400" dirty="0" smtClean="0"/>
              <a:t>aplikace mohou použít nativní úložiště nebo </a:t>
            </a:r>
            <a:r>
              <a:rPr lang="en-US" sz="1400" dirty="0" smtClean="0"/>
              <a:t>SQL </a:t>
            </a:r>
            <a:r>
              <a:rPr lang="cs-CZ" sz="1400" dirty="0" smtClean="0"/>
              <a:t>služby.</a:t>
            </a:r>
            <a:endParaRPr lang="en-US" sz="1400" dirty="0" smtClean="0"/>
          </a:p>
          <a:p>
            <a:pPr>
              <a:spcAft>
                <a:spcPts val="1200"/>
              </a:spcAft>
            </a:pPr>
            <a:r>
              <a:rPr lang="cs-CZ" sz="1400" dirty="0" smtClean="0"/>
              <a:t>Aplikační stav je udržován službou úložiště, takže </a:t>
            </a:r>
            <a:r>
              <a:rPr lang="en-US" sz="1400" dirty="0" smtClean="0"/>
              <a:t>worker </a:t>
            </a:r>
            <a:r>
              <a:rPr lang="cs-CZ" sz="1400" dirty="0" smtClean="0"/>
              <a:t>role mohou být replikovány podle potřeby.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343150"/>
            <a:ext cx="132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Blob</a:t>
            </a:r>
            <a:r>
              <a:rPr lang="cs-CZ" sz="1200" b="1" dirty="0" smtClean="0"/>
              <a:t>y</a:t>
            </a:r>
            <a:r>
              <a:rPr lang="en-US" sz="1200" b="1" dirty="0" smtClean="0"/>
              <a:t>: </a:t>
            </a:r>
            <a:r>
              <a:rPr lang="cs-CZ" sz="1200" dirty="0" smtClean="0"/>
              <a:t>Velká, nestrukturovaná data </a:t>
            </a:r>
            <a:r>
              <a:rPr lang="en-US" sz="1200" dirty="0" smtClean="0"/>
              <a:t>(audio, video, </a:t>
            </a:r>
            <a:r>
              <a:rPr lang="cs-CZ" sz="1200" dirty="0" smtClean="0"/>
              <a:t>apod.)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9050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Tabulky</a:t>
            </a:r>
            <a:r>
              <a:rPr lang="en-US" sz="1200" b="1" dirty="0" smtClean="0"/>
              <a:t>: </a:t>
            </a:r>
            <a:r>
              <a:rPr lang="cs-CZ" sz="1200" dirty="0" smtClean="0"/>
              <a:t>masivní množství jednoduchých strukturovaných dat</a:t>
            </a:r>
            <a:r>
              <a:rPr lang="en-US" sz="1200" dirty="0" smtClean="0"/>
              <a:t>, </a:t>
            </a:r>
            <a:r>
              <a:rPr lang="cs-CZ" sz="1200" dirty="0" smtClean="0"/>
              <a:t>přístupných přes</a:t>
            </a:r>
            <a:r>
              <a:rPr lang="en-US" sz="1200" dirty="0" smtClean="0"/>
              <a:t> ADO.NET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8950" y="2238375"/>
            <a:ext cx="2076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Fronty</a:t>
            </a:r>
            <a:r>
              <a:rPr lang="en-US" sz="1200" b="1" dirty="0" smtClean="0"/>
              <a:t>: </a:t>
            </a:r>
            <a:r>
              <a:rPr lang="cs-CZ" sz="1200" dirty="0" err="1" smtClean="0"/>
              <a:t>serializované</a:t>
            </a:r>
            <a:r>
              <a:rPr lang="cs-CZ" sz="1200" dirty="0" smtClean="0"/>
              <a:t> zprávy nebo dotazy, umožňují </a:t>
            </a:r>
            <a:r>
              <a:rPr lang="en-US" sz="1200" dirty="0" smtClean="0"/>
              <a:t>web-</a:t>
            </a:r>
            <a:r>
              <a:rPr lang="cs-CZ" sz="1200" dirty="0" smtClean="0"/>
              <a:t>rolím</a:t>
            </a:r>
            <a:r>
              <a:rPr lang="en-US" sz="1200" dirty="0" smtClean="0"/>
              <a:t> </a:t>
            </a:r>
            <a:r>
              <a:rPr lang="cs-CZ" sz="1200" dirty="0" smtClean="0"/>
              <a:t>a </a:t>
            </a:r>
            <a:r>
              <a:rPr lang="en-US" sz="1200" dirty="0" smtClean="0"/>
              <a:t>worker-</a:t>
            </a:r>
            <a:r>
              <a:rPr lang="cs-CZ" sz="1200" dirty="0" smtClean="0"/>
              <a:t>rolím</a:t>
            </a:r>
            <a:r>
              <a:rPr lang="en-US" sz="1200" dirty="0" smtClean="0"/>
              <a:t> </a:t>
            </a:r>
            <a:r>
              <a:rPr lang="cs-CZ" sz="1200" dirty="0" smtClean="0"/>
              <a:t>spolupracovat</a:t>
            </a:r>
            <a:endParaRPr lang="en-US" sz="1200" dirty="0"/>
          </a:p>
        </p:txBody>
      </p:sp>
      <p:pic>
        <p:nvPicPr>
          <p:cNvPr id="11266" name="Picture 2" descr="C:\wamp\www\microsoft\tdm\assets\new_azure_graphics\new_azure_graphics\slide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4952"/>
            <a:ext cx="4091948" cy="283464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557214" y="4677139"/>
            <a:ext cx="2407274" cy="861775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7540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/>
              <a:t>Měření spotřeby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05" b="32710" l="0" r="474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72" r="52832" b="67991"/>
          <a:stretch/>
        </p:blipFill>
        <p:spPr bwMode="auto">
          <a:xfrm>
            <a:off x="1907704" y="1676400"/>
            <a:ext cx="1584176" cy="94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06" b="34813" l="5275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977" t="6195" b="68039"/>
          <a:stretch/>
        </p:blipFill>
        <p:spPr bwMode="auto">
          <a:xfrm>
            <a:off x="4283968" y="1594048"/>
            <a:ext cx="1668904" cy="98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907" b="100000" l="9934" r="596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998" t="79045" r="41944"/>
          <a:stretch/>
        </p:blipFill>
        <p:spPr bwMode="auto">
          <a:xfrm>
            <a:off x="3274776" y="4622030"/>
            <a:ext cx="1081201" cy="97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5"/>
          <p:cNvGrpSpPr/>
          <p:nvPr/>
        </p:nvGrpSpPr>
        <p:grpSpPr>
          <a:xfrm>
            <a:off x="4346290" y="3024597"/>
            <a:ext cx="1606582" cy="956684"/>
            <a:chOff x="5319225" y="2787775"/>
            <a:chExt cx="1923147" cy="1008112"/>
          </a:xfrm>
        </p:grpSpPr>
        <p:sp>
          <p:nvSpPr>
            <p:cNvPr id="4" name="Rounded Rectangle 3"/>
            <p:cNvSpPr/>
            <p:nvPr/>
          </p:nvSpPr>
          <p:spPr>
            <a:xfrm>
              <a:off x="5319225" y="2787775"/>
              <a:ext cx="1923147" cy="1008112"/>
            </a:xfrm>
            <a:prstGeom prst="roundRect">
              <a:avLst/>
            </a:prstGeom>
            <a:solidFill>
              <a:srgbClr val="D9E3E8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6193986" y="3136427"/>
              <a:ext cx="637407" cy="380708"/>
            </a:xfrm>
            <a:prstGeom prst="ca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Can 8"/>
            <p:cNvSpPr/>
            <p:nvPr/>
          </p:nvSpPr>
          <p:spPr>
            <a:xfrm>
              <a:off x="5985096" y="3207634"/>
              <a:ext cx="637407" cy="380708"/>
            </a:xfrm>
            <a:prstGeom prst="ca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Can 9"/>
            <p:cNvSpPr/>
            <p:nvPr/>
          </p:nvSpPr>
          <p:spPr>
            <a:xfrm>
              <a:off x="5717484" y="3264804"/>
              <a:ext cx="637407" cy="380708"/>
            </a:xfrm>
            <a:prstGeom prst="ca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70826" y="2874817"/>
              <a:ext cx="1032733" cy="234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/>
                <a:t>SQL Azure</a:t>
              </a:r>
              <a:endParaRPr lang="en-US" sz="11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1828800"/>
            <a:ext cx="1498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200" dirty="0" smtClean="0"/>
              <a:t>čas x počet serverů 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1676182" y="1932178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65241" y="177333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objem dat </a:t>
            </a:r>
            <a:endParaRPr lang="en-US" sz="1200" dirty="0"/>
          </a:p>
        </p:txBody>
      </p:sp>
      <p:sp>
        <p:nvSpPr>
          <p:cNvPr id="17" name="Oval 16"/>
          <p:cNvSpPr/>
          <p:nvPr/>
        </p:nvSpPr>
        <p:spPr>
          <a:xfrm>
            <a:off x="6065161" y="1874753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65241" y="2130949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počet transakcí 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6065161" y="2232372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65241" y="3228201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velikost x počet databází</a:t>
            </a: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6065161" y="3329624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051721" y="3069130"/>
            <a:ext cx="1398787" cy="915710"/>
          </a:xfrm>
          <a:prstGeom prst="roundRect">
            <a:avLst/>
          </a:prstGeom>
          <a:solidFill>
            <a:srgbClr val="D9E3E8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66181" y="3179723"/>
            <a:ext cx="12843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Azure </a:t>
            </a:r>
            <a:r>
              <a:rPr lang="cs-CZ" sz="1100" b="1" dirty="0" err="1" smtClean="0"/>
              <a:t>AppFabric</a:t>
            </a:r>
            <a:endParaRPr lang="en-US" sz="1100" b="1" dirty="0"/>
          </a:p>
        </p:txBody>
      </p:sp>
      <p:pic>
        <p:nvPicPr>
          <p:cNvPr id="22" name="Picture 3" descr="D:\Resource DVD 35\DVD_ART35\Artwork_Imagery\Icons - Illustrations\_XML ICONS\Message Bus network connection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293864" y="3655173"/>
            <a:ext cx="405928" cy="187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hand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87824" y="3587217"/>
            <a:ext cx="255686" cy="26140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457200" y="312420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200" dirty="0" smtClean="0"/>
              <a:t>počty připojení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0241" y="3526355"/>
            <a:ext cx="109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200" dirty="0" smtClean="0"/>
              <a:t>počty ověření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545460" y="4872335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objem dat dovnitř</a:t>
            </a:r>
          </a:p>
          <a:p>
            <a:r>
              <a:rPr lang="cs-CZ" sz="1200" dirty="0" smtClean="0"/>
              <a:t>+ ven z </a:t>
            </a:r>
            <a:r>
              <a:rPr lang="cs-CZ" sz="1200" dirty="0" err="1" smtClean="0"/>
              <a:t>cloudu</a:t>
            </a:r>
            <a:endParaRPr lang="en-US" sz="1200" dirty="0"/>
          </a:p>
        </p:txBody>
      </p:sp>
      <p:sp>
        <p:nvSpPr>
          <p:cNvPr id="37" name="Oval 36"/>
          <p:cNvSpPr/>
          <p:nvPr/>
        </p:nvSpPr>
        <p:spPr>
          <a:xfrm>
            <a:off x="4445018" y="5109407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76181" y="3237948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676181" y="3624081"/>
            <a:ext cx="88417" cy="1004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744144" y="4731349"/>
            <a:ext cx="2220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Metriky pro měření spotřeby</a:t>
            </a:r>
          </a:p>
          <a:p>
            <a:r>
              <a:rPr lang="cs-CZ" sz="1200" dirty="0" smtClean="0"/>
              <a:t>Počítají se podle spotřeby a platí na měsíční bázi</a:t>
            </a:r>
          </a:p>
        </p:txBody>
      </p:sp>
      <p:sp>
        <p:nvSpPr>
          <p:cNvPr id="41" name="Oval 40"/>
          <p:cNvSpPr/>
          <p:nvPr/>
        </p:nvSpPr>
        <p:spPr>
          <a:xfrm>
            <a:off x="6660233" y="4943293"/>
            <a:ext cx="88417" cy="11788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0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outsourcing?</a:t>
            </a:r>
          </a:p>
          <a:p>
            <a:r>
              <a:rPr lang="cs-CZ" dirty="0" err="1" smtClean="0"/>
              <a:t>Inhouse</a:t>
            </a:r>
            <a:r>
              <a:rPr lang="cs-CZ" dirty="0" smtClean="0"/>
              <a:t>, </a:t>
            </a:r>
            <a:r>
              <a:rPr lang="cs-CZ" dirty="0" err="1" smtClean="0"/>
              <a:t>subordinate</a:t>
            </a:r>
            <a:r>
              <a:rPr lang="cs-CZ" dirty="0" smtClean="0"/>
              <a:t>, independent</a:t>
            </a:r>
          </a:p>
          <a:p>
            <a:r>
              <a:rPr lang="cs-CZ" dirty="0" smtClean="0"/>
              <a:t>Výhody a nevýhody</a:t>
            </a:r>
          </a:p>
          <a:p>
            <a:r>
              <a:rPr lang="cs-CZ" dirty="0" smtClean="0"/>
              <a:t>ASP  - </a:t>
            </a:r>
            <a:r>
              <a:rPr lang="cs-CZ" dirty="0" err="1" smtClean="0"/>
              <a:t>SaaS</a:t>
            </a:r>
            <a:r>
              <a:rPr lang="cs-CZ" dirty="0" smtClean="0"/>
              <a:t> – </a:t>
            </a:r>
            <a:r>
              <a:rPr lang="cs-CZ" dirty="0" err="1" smtClean="0"/>
              <a:t>PaaS</a:t>
            </a:r>
            <a:r>
              <a:rPr lang="cs-CZ" dirty="0" smtClean="0"/>
              <a:t> – </a:t>
            </a:r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smtClean="0"/>
              <a:t>On premise / On </a:t>
            </a:r>
            <a:r>
              <a:rPr lang="cs-CZ" dirty="0" err="1" smtClean="0"/>
              <a:t>demand</a:t>
            </a:r>
            <a:endParaRPr lang="cs-CZ" dirty="0" smtClean="0"/>
          </a:p>
          <a:p>
            <a:r>
              <a:rPr lang="cs-CZ" dirty="0" smtClean="0"/>
              <a:t>Windows Azure, </a:t>
            </a:r>
            <a:r>
              <a:rPr lang="cs-CZ" dirty="0" err="1" smtClean="0"/>
              <a:t>Google</a:t>
            </a:r>
            <a:r>
              <a:rPr lang="cs-CZ" dirty="0" smtClean="0"/>
              <a:t>, Amazon, </a:t>
            </a:r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outsourcing</a:t>
            </a:r>
            <a:endParaRPr lang="cs-CZ" dirty="0"/>
          </a:p>
        </p:txBody>
      </p:sp>
      <p:pic>
        <p:nvPicPr>
          <p:cNvPr id="4" name="Obrázek 15" descr="July 10, 2007">
            <a:hlinkClick r:id="rId2" tooltip="&quot;July 10, 2007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488832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683568" y="551723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www.dilbert.com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3769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Varianty outsourcingu IT z pohledu vlastnictví aktiv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Poskytovatel má prostory od zákazníka v pronájmu</a:t>
            </a:r>
          </a:p>
          <a:p>
            <a:r>
              <a:rPr lang="cs-CZ" smtClean="0"/>
              <a:t>Prostory a vybavení jsou poskytovateli prodány</a:t>
            </a:r>
          </a:p>
          <a:p>
            <a:r>
              <a:rPr lang="cs-CZ" smtClean="0"/>
              <a:t>Poskytovatel sám vlastní vše potřebné k provozu IS/IT a dodává informace jako službu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Vzájemné vlastnické vztahy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Inhouse</a:t>
            </a:r>
            <a:r>
              <a:rPr lang="cs-CZ" dirty="0" smtClean="0">
                <a:solidFill>
                  <a:srgbClr val="C00000"/>
                </a:solidFill>
              </a:rPr>
              <a:t> outsourcing </a:t>
            </a:r>
            <a:r>
              <a:rPr lang="cs-CZ" dirty="0" smtClean="0"/>
              <a:t>(vnitřní) – poskytovatel je součástí organizační struktury, např. samostatná divize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Subordinate</a:t>
            </a:r>
            <a:r>
              <a:rPr lang="cs-CZ" dirty="0" smtClean="0">
                <a:solidFill>
                  <a:srgbClr val="C00000"/>
                </a:solidFill>
              </a:rPr>
              <a:t> outsourcing </a:t>
            </a:r>
            <a:r>
              <a:rPr lang="cs-CZ" dirty="0" smtClean="0"/>
              <a:t>(závislý) – zákazník má kapitálovou účast u poskytovatele (např. dceřiná společnost)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Independent outsourcing</a:t>
            </a:r>
          </a:p>
          <a:p>
            <a:pPr>
              <a:buFontTx/>
              <a:buNone/>
            </a:pPr>
            <a:endParaRPr lang="cs-CZ" sz="2000" dirty="0" smtClean="0"/>
          </a:p>
          <a:p>
            <a:pPr>
              <a:buFontTx/>
              <a:buNone/>
            </a:pPr>
            <a:r>
              <a:rPr lang="cs-CZ" sz="2000" dirty="0" smtClean="0"/>
              <a:t>Úrovně určují míru rizika.</a:t>
            </a:r>
          </a:p>
          <a:p>
            <a:pPr>
              <a:buFontTx/>
              <a:buNone/>
            </a:pPr>
            <a:endParaRPr 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outsourcing není?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Dodávka nějakého produktu</a:t>
            </a:r>
          </a:p>
          <a:p>
            <a:r>
              <a:rPr lang="cs-CZ" smtClean="0"/>
              <a:t>Vývoj aplikace na zakázku</a:t>
            </a:r>
          </a:p>
          <a:p>
            <a:endParaRPr lang="cs-CZ" smtClean="0"/>
          </a:p>
          <a:p>
            <a:endParaRPr lang="cs-CZ" smtClean="0"/>
          </a:p>
          <a:p>
            <a:pPr>
              <a:buFontTx/>
              <a:buNone/>
            </a:pPr>
            <a:r>
              <a:rPr lang="cs-CZ" smtClean="0">
                <a:solidFill>
                  <a:srgbClr val="0070C0"/>
                </a:solidFill>
              </a:rPr>
              <a:t>Lze mít formou outsourcingu vedení podniku?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outsourcingu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/>
              <a:t>Dodávka HW </a:t>
            </a:r>
            <a:r>
              <a:rPr lang="cs-CZ" sz="2800" dirty="0" smtClean="0"/>
              <a:t>(zůstává ve vlastnictví poskytovatele, ten zajišťuje upgrade systémů)</a:t>
            </a:r>
          </a:p>
          <a:p>
            <a:pPr eaLnBrk="1" hangingPunct="1"/>
            <a:r>
              <a:rPr lang="cs-CZ" sz="2800" b="1" dirty="0" smtClean="0"/>
              <a:t>Vzdálená správa počítačové sítě</a:t>
            </a:r>
          </a:p>
          <a:p>
            <a:pPr eaLnBrk="1" hangingPunct="1"/>
            <a:r>
              <a:rPr lang="cs-CZ" sz="2800" b="1" dirty="0" smtClean="0"/>
              <a:t>Správa databáze </a:t>
            </a:r>
            <a:r>
              <a:rPr lang="cs-CZ" sz="2800" dirty="0" smtClean="0"/>
              <a:t>(poskytovatel zajišťuje update, zálohování, přechody na vyšší verze…)</a:t>
            </a:r>
          </a:p>
          <a:p>
            <a:pPr eaLnBrk="1" hangingPunct="1"/>
            <a:r>
              <a:rPr lang="cs-CZ" sz="2800" b="1" dirty="0" smtClean="0"/>
              <a:t>Outsourcing IS </a:t>
            </a:r>
            <a:r>
              <a:rPr lang="cs-CZ" sz="2800" dirty="0" smtClean="0"/>
              <a:t>– formou pronájmu</a:t>
            </a:r>
          </a:p>
          <a:p>
            <a:pPr eaLnBrk="1" hangingPunct="1"/>
            <a:r>
              <a:rPr lang="cs-CZ" sz="2800" b="1" dirty="0" smtClean="0"/>
              <a:t>ASP</a:t>
            </a:r>
            <a:r>
              <a:rPr lang="cs-CZ" sz="2800" dirty="0" smtClean="0"/>
              <a:t> (</a:t>
            </a:r>
            <a:r>
              <a:rPr lang="cs-CZ" sz="2800" dirty="0" err="1" smtClean="0"/>
              <a:t>Application</a:t>
            </a:r>
            <a:r>
              <a:rPr lang="cs-CZ" sz="2800" dirty="0" smtClean="0"/>
              <a:t> </a:t>
            </a:r>
            <a:r>
              <a:rPr lang="cs-CZ" sz="2800" dirty="0" err="1" smtClean="0"/>
              <a:t>Service</a:t>
            </a:r>
            <a:r>
              <a:rPr lang="cs-CZ" sz="2800" dirty="0" smtClean="0"/>
              <a:t> </a:t>
            </a:r>
            <a:r>
              <a:rPr lang="cs-CZ" sz="2800" dirty="0" err="1" smtClean="0"/>
              <a:t>Providers</a:t>
            </a:r>
            <a:r>
              <a:rPr lang="cs-CZ" sz="2800" dirty="0" smtClean="0"/>
              <a:t>) – pronájem podnikových aplikací, </a:t>
            </a:r>
            <a:r>
              <a:rPr lang="cs-CZ" sz="2800" dirty="0" err="1" smtClean="0"/>
              <a:t>SaaS</a:t>
            </a:r>
            <a:endParaRPr lang="cs-CZ" sz="28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d8d74b26429241a1a251974b190ef16488f7939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1532</Words>
  <Application>Microsoft Office PowerPoint</Application>
  <PresentationFormat>Předvádění na obrazovce (4:3)</PresentationFormat>
  <Paragraphs>285</Paragraphs>
  <Slides>46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Výchozí návrh</vt:lpstr>
      <vt:lpstr>Outsourcing a SaaS</vt:lpstr>
      <vt:lpstr>Literatura</vt:lpstr>
      <vt:lpstr>Co je outsourcing?</vt:lpstr>
      <vt:lpstr>Typy outsourcingu v IS/IT</vt:lpstr>
      <vt:lpstr>Personální outsourcing</vt:lpstr>
      <vt:lpstr>Varianty outsourcingu IT z pohledu vlastnictví aktiv</vt:lpstr>
      <vt:lpstr>Vzájemné vlastnické vztahy</vt:lpstr>
      <vt:lpstr>Co outsourcing není?</vt:lpstr>
      <vt:lpstr>Příklady outsourcingu</vt:lpstr>
      <vt:lpstr>Historický vývoj vztahů mezi dodavateli IT a zákazníky</vt:lpstr>
      <vt:lpstr>Důvody zavedení outsourcingu</vt:lpstr>
      <vt:lpstr>Důvody outsourcingu</vt:lpstr>
      <vt:lpstr>Přínosy outsourcingu IS/IT</vt:lpstr>
      <vt:lpstr>Snížení výdajů na IS/IT vlivem outsourcingu</vt:lpstr>
      <vt:lpstr>Výdaje na outsourcing</vt:lpstr>
      <vt:lpstr>Skryté výdaje</vt:lpstr>
      <vt:lpstr>Prezentace aplikace PowerPoint</vt:lpstr>
      <vt:lpstr>Očekávání od outsourcingu IT</vt:lpstr>
      <vt:lpstr>Cíl outsourcingu</vt:lpstr>
      <vt:lpstr>Proces outsourcingu</vt:lpstr>
      <vt:lpstr>Hloubková analýza</vt:lpstr>
      <vt:lpstr>Rizika outsourcingu</vt:lpstr>
      <vt:lpstr>Software as a Service (SaaS)</vt:lpstr>
      <vt:lpstr>SaaS</vt:lpstr>
      <vt:lpstr>Přínosy SaaS</vt:lpstr>
      <vt:lpstr>Nevýhody SaaS</vt:lpstr>
      <vt:lpstr>Přínosy SaaS pro dodavatele</vt:lpstr>
      <vt:lpstr>Obchodní modely SaaS na Internetu</vt:lpstr>
      <vt:lpstr>Prezentace aplikace PowerPoint</vt:lpstr>
      <vt:lpstr>Prezentace aplikace PowerPoint</vt:lpstr>
      <vt:lpstr>Cloud</vt:lpstr>
      <vt:lpstr>Cloud</vt:lpstr>
      <vt:lpstr>Poskytované služby</vt:lpstr>
      <vt:lpstr>Virtualizace</vt:lpstr>
      <vt:lpstr>Elasticita</vt:lpstr>
      <vt:lpstr>Komponenty cloudu</vt:lpstr>
      <vt:lpstr>Vlastnosti cloudů</vt:lpstr>
      <vt:lpstr>Výhody</vt:lpstr>
      <vt:lpstr>Příklady cloudu</vt:lpstr>
      <vt:lpstr>Prezentace aplikace PowerPoint</vt:lpstr>
      <vt:lpstr>Windows Azure</vt:lpstr>
      <vt:lpstr>Prezentace aplikace PowerPoint</vt:lpstr>
      <vt:lpstr>Prezentace aplikace PowerPoint</vt:lpstr>
      <vt:lpstr>Prezentace aplikace PowerPoint</vt:lpstr>
      <vt:lpstr>Měření spotřeby</vt:lpstr>
      <vt:lpstr>Shrnutí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Danel</dc:creator>
  <cp:lastModifiedBy>uzivatel</cp:lastModifiedBy>
  <cp:revision>58</cp:revision>
  <dcterms:created xsi:type="dcterms:W3CDTF">2009-04-08T20:43:44Z</dcterms:created>
  <dcterms:modified xsi:type="dcterms:W3CDTF">2013-11-04T14:29:23Z</dcterms:modified>
</cp:coreProperties>
</file>